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66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999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337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76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191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29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83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87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730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068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432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19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FDB1EB-C9FE-5B4C-81E0-3414BB373C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6DCDB-6075-7B46-9863-182C9C40B5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62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2514" y="513549"/>
            <a:ext cx="57000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prstClr val="black"/>
                </a:solidFill>
                <a:latin typeface="KG Blank Space Solid" charset="0"/>
                <a:ea typeface="KG Blank Space Solid" charset="0"/>
                <a:cs typeface="KG Blank Space Solid" charset="0"/>
              </a:rPr>
              <a:t>Lafayette Street School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Blank Space Solid" charset="0"/>
              <a:ea typeface="KG Blank Space Solid" charset="0"/>
              <a:cs typeface="KG Blank Space Solid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prstClr val="black"/>
                </a:solidFill>
                <a:latin typeface="CCSadsville Medium" charset="0"/>
                <a:ea typeface="CCSadsville Medium" charset="0"/>
                <a:cs typeface="CCSadsville Medium" charset="0"/>
              </a:rPr>
              <a:t>205 Lafayette Street School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CSadsville Medium" charset="0"/>
              <a:ea typeface="CCSadsville Medium" charset="0"/>
              <a:cs typeface="CCSadsville Medium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prstClr val="black"/>
                </a:solidFill>
                <a:latin typeface="CCSadsville Medium" charset="0"/>
                <a:ea typeface="CCSadsville Medium" charset="0"/>
                <a:cs typeface="CCSadsville Medium" charset="0"/>
              </a:rPr>
              <a:t>School Counselor (973) 522.4039</a:t>
            </a:r>
            <a:br>
              <a:rPr lang="en-US" sz="1400" dirty="0" smtClean="0">
                <a:solidFill>
                  <a:prstClr val="black"/>
                </a:solidFill>
                <a:latin typeface="CCSadsville Medium" charset="0"/>
                <a:ea typeface="CCSadsville Medium" charset="0"/>
                <a:cs typeface="CCSadsville Medium" charset="0"/>
              </a:rPr>
            </a:br>
            <a:r>
              <a:rPr lang="en-US" sz="1400" dirty="0" smtClean="0">
                <a:solidFill>
                  <a:prstClr val="black"/>
                </a:solidFill>
                <a:latin typeface="CCSadsville Medium" charset="0"/>
                <a:ea typeface="CCSadsville Medium" charset="0"/>
                <a:cs typeface="CCSadsville Medium" charset="0"/>
              </a:rPr>
              <a:t>dpereira@nps.k12.nj.us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CSadsville Medium" charset="0"/>
              <a:ea typeface="CCSadsville Medium" charset="0"/>
              <a:cs typeface="CCSadsville Medium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0984" y="1547354"/>
            <a:ext cx="7276011" cy="2375805"/>
          </a:xfrm>
          <a:prstGeom prst="rect">
            <a:avLst/>
          </a:prstGeom>
          <a:noFill/>
          <a:ln w="19050">
            <a:solidFill>
              <a:srgbClr val="C00000"/>
            </a:solidFill>
            <a:prstDash val="lgDash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 defTabSz="457200">
              <a:defRPr/>
            </a:pPr>
            <a:r>
              <a:rPr lang="en-US" sz="1700" b="1" dirty="0">
                <a:solidFill>
                  <a:prstClr val="black"/>
                </a:solidFill>
                <a:latin typeface="KG Blank Space Solid" charset="0"/>
                <a:ea typeface="KG Blank Space Solid" charset="0"/>
                <a:cs typeface="KG Blank Space Solid" charset="0"/>
              </a:rPr>
              <a:t>Service Learning/ Community Exchange</a:t>
            </a:r>
            <a:r>
              <a:rPr lang="en-US" b="1" dirty="0">
                <a:solidFill>
                  <a:prstClr val="black"/>
                </a:solidFill>
                <a:latin typeface="KG Blank Space Solid" charset="0"/>
                <a:ea typeface="KG Blank Space Solid" charset="0"/>
                <a:cs typeface="KG Blank Space Solid" charset="0"/>
              </a:rPr>
              <a:t/>
            </a:r>
            <a:br>
              <a:rPr lang="en-US" b="1" dirty="0">
                <a:solidFill>
                  <a:prstClr val="black"/>
                </a:solidFill>
                <a:latin typeface="KG Blank Space Solid" charset="0"/>
                <a:ea typeface="KG Blank Space Solid" charset="0"/>
                <a:cs typeface="KG Blank Space Solid" charset="0"/>
              </a:rPr>
            </a:br>
            <a:endParaRPr lang="en-US" sz="900" b="1" dirty="0">
              <a:solidFill>
                <a:prstClr val="black"/>
              </a:solidFill>
              <a:latin typeface="KG Blank Space Solid" charset="0"/>
              <a:ea typeface="KG Blank Space Solid" charset="0"/>
              <a:cs typeface="KG Blank Space Solid" charset="0"/>
            </a:endParaRPr>
          </a:p>
          <a:p>
            <a:pPr lvl="0" defTabSz="457200"/>
            <a:r>
              <a:rPr lang="en-US" sz="1600" b="1" dirty="0">
                <a:solidFill>
                  <a:schemeClr val="tx1"/>
                </a:solidFill>
              </a:rPr>
              <a:t>Service</a:t>
            </a:r>
            <a:r>
              <a:rPr lang="en-US" sz="1600" dirty="0">
                <a:solidFill>
                  <a:schemeClr val="tx1"/>
                </a:solidFill>
              </a:rPr>
              <a:t>-</a:t>
            </a:r>
            <a:r>
              <a:rPr lang="en-US" sz="1600" b="1" dirty="0">
                <a:solidFill>
                  <a:schemeClr val="tx1"/>
                </a:solidFill>
              </a:rPr>
              <a:t>learning</a:t>
            </a:r>
            <a:r>
              <a:rPr lang="en-US" sz="1600" dirty="0">
                <a:solidFill>
                  <a:schemeClr val="tx1"/>
                </a:solidFill>
              </a:rPr>
              <a:t> refers to learning that actively involves </a:t>
            </a:r>
            <a:r>
              <a:rPr lang="en-US" sz="1600" b="1" dirty="0">
                <a:solidFill>
                  <a:schemeClr val="tx1"/>
                </a:solidFill>
              </a:rPr>
              <a:t>students</a:t>
            </a:r>
            <a:r>
              <a:rPr lang="en-US" sz="1600" dirty="0">
                <a:solidFill>
                  <a:schemeClr val="tx1"/>
                </a:solidFill>
              </a:rPr>
              <a:t> in a wide range of experiences, which often benefit others and the community, while also advancing curriculum goals. </a:t>
            </a:r>
            <a:r>
              <a:rPr lang="en-US" sz="1600" b="1" dirty="0">
                <a:solidFill>
                  <a:schemeClr val="tx1"/>
                </a:solidFill>
              </a:rPr>
              <a:t>Community-based service </a:t>
            </a:r>
            <a:r>
              <a:rPr lang="en-US" sz="1600" dirty="0">
                <a:solidFill>
                  <a:schemeClr val="tx1"/>
                </a:solidFill>
              </a:rPr>
              <a:t>activities are paired with structured preparation and </a:t>
            </a:r>
            <a:r>
              <a:rPr lang="en-US" sz="1600" b="1" dirty="0">
                <a:solidFill>
                  <a:schemeClr val="tx1"/>
                </a:solidFill>
              </a:rPr>
              <a:t>student</a:t>
            </a:r>
            <a:r>
              <a:rPr lang="en-US" sz="1600" dirty="0">
                <a:solidFill>
                  <a:schemeClr val="tx1"/>
                </a:solidFill>
              </a:rPr>
              <a:t> reflection.</a:t>
            </a:r>
          </a:p>
          <a:p>
            <a:pPr lvl="0" defTabSz="457200"/>
            <a:endParaRPr lang="en-US" sz="800" dirty="0">
              <a:solidFill>
                <a:schemeClr val="tx1"/>
              </a:solidFill>
            </a:endParaRPr>
          </a:p>
          <a:p>
            <a:pPr defTabSz="457200"/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month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students will work together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donate slightly </a:t>
            </a:r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used items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toys, household items, clothes, books, shoes, appliances, furniture, etc… to raise money for our annual Fun Day in June! 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9906" y="4083483"/>
            <a:ext cx="3718813" cy="185978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KG Blank Space Solid"/>
                <a:ea typeface="KG Blank Space Solid" charset="0"/>
                <a:cs typeface="KG Blank Space Solid" charset="0"/>
              </a:rPr>
              <a:t>Be The “I” in KIND</a:t>
            </a:r>
            <a:endParaRPr lang="en-US" sz="2800" b="1" dirty="0">
              <a:solidFill>
                <a:schemeClr val="tx1"/>
              </a:solidFill>
              <a:latin typeface="KG Blank Space Solid"/>
              <a:ea typeface="KG Blank Space Solid" charset="0"/>
              <a:cs typeface="KG Blank Space Solid" charset="0"/>
            </a:endParaRPr>
          </a:p>
          <a:p>
            <a:pPr algn="ctr"/>
            <a:endParaRPr lang="en-US" sz="900" dirty="0">
              <a:solidFill>
                <a:schemeClr val="tx1"/>
              </a:solidFill>
              <a:latin typeface="KG Rise UP"/>
              <a:ea typeface="KG Blank Space Solid" charset="0"/>
              <a:cs typeface="KG Blank Space Solid" charset="0"/>
            </a:endParaRPr>
          </a:p>
          <a:p>
            <a:pPr marL="91440"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solidFill>
                  <a:schemeClr val="tx1"/>
                </a:solidFill>
                <a:latin typeface="Calibri"/>
              </a:rPr>
              <a:t>Students and staff will post daily on our KIND board throughout the school year.  To promote kindness in our school.  </a:t>
            </a:r>
          </a:p>
          <a:p>
            <a:pPr marL="182880" marR="0" lvl="0" indent="-9144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5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3814" y="8999852"/>
            <a:ext cx="38587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18288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KG Rise UP" charset="0"/>
                <a:cs typeface="KG Rise UP" charset="0"/>
              </a:rPr>
              <a:t>Anti-bullying</a:t>
            </a:r>
            <a:r>
              <a:rPr kumimoji="0" lang="en-US" sz="1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KG Rise UP" charset="0"/>
                <a:cs typeface="KG Rise UP" charset="0"/>
              </a:rPr>
              <a:t> (HIB)</a:t>
            </a:r>
          </a:p>
          <a:p>
            <a:pPr marL="285750" indent="-182880" defTabSz="457200"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solidFill>
                  <a:prstClr val="black"/>
                </a:solidFill>
                <a:ea typeface="KG Rise UP" charset="0"/>
                <a:cs typeface="KG Rise UP" charset="0"/>
              </a:rPr>
              <a:t>Dealing with Feelings</a:t>
            </a:r>
          </a:p>
          <a:p>
            <a:pPr marL="285750" indent="-182880" defTabSz="457200">
              <a:buFont typeface="Arial" panose="020B0604020202020204" pitchFamily="34" charset="0"/>
              <a:buChar char="•"/>
              <a:defRPr/>
            </a:pPr>
            <a:r>
              <a:rPr lang="en-US" sz="1500" noProof="0" dirty="0" smtClean="0">
                <a:solidFill>
                  <a:prstClr val="black"/>
                </a:solidFill>
                <a:ea typeface="KG Rise UP" charset="0"/>
                <a:cs typeface="KG Rise UP" charset="0"/>
              </a:rPr>
              <a:t>Drug/Alcohol Awareness-Saying “No”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7862" y="4372064"/>
            <a:ext cx="2468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sz="1600" b="1" dirty="0">
                <a:solidFill>
                  <a:prstClr val="black"/>
                </a:solidFill>
                <a:latin typeface="KG Blank Space Solid" charset="0"/>
                <a:ea typeface="CCSadsville Medium" charset="0"/>
                <a:cs typeface="CCSadsville Medium" charset="0"/>
              </a:rPr>
              <a:t>Important Reminders, Events, Key Dates</a:t>
            </a:r>
            <a:br>
              <a:rPr lang="en-US" sz="1600" b="1" dirty="0">
                <a:solidFill>
                  <a:prstClr val="black"/>
                </a:solidFill>
                <a:latin typeface="KG Blank Space Solid" charset="0"/>
                <a:ea typeface="CCSadsville Medium" charset="0"/>
                <a:cs typeface="CCSadsville Medium" charset="0"/>
              </a:rPr>
            </a:br>
            <a:endParaRPr lang="en-US" sz="1600" b="1" dirty="0">
              <a:solidFill>
                <a:prstClr val="black"/>
              </a:solidFill>
              <a:latin typeface="KG Blank Space Solid" charset="0"/>
              <a:ea typeface="CCSadsville Medium" charset="0"/>
              <a:cs typeface="CCSadsville Medium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15100" y="4787562"/>
            <a:ext cx="3431895" cy="3093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 defTabSz="457200">
              <a:defRPr/>
            </a:pPr>
            <a:endParaRPr lang="en-US" sz="1450" b="1" dirty="0">
              <a:solidFill>
                <a:prstClr val="black"/>
              </a:solidFill>
              <a:latin typeface="KG Blank Space Solid" charset="0"/>
              <a:ea typeface="CCSadsville Medium" charset="0"/>
              <a:cs typeface="CCSadsville Medium" charset="0"/>
            </a:endParaRPr>
          </a:p>
          <a:p>
            <a:pPr marL="182880" lvl="0" indent="-91440" defTabSz="457200">
              <a:buFont typeface="Arial" panose="020B0604020202020204" pitchFamily="34" charset="0"/>
              <a:buChar char="•"/>
              <a:defRPr/>
            </a:pPr>
            <a:r>
              <a:rPr lang="en-US" sz="1450" dirty="0">
                <a:solidFill>
                  <a:schemeClr val="tx1"/>
                </a:solidFill>
              </a:rPr>
              <a:t>Group Counseling Starts October </a:t>
            </a:r>
            <a:r>
              <a:rPr lang="en-US" sz="1450" dirty="0" smtClean="0">
                <a:solidFill>
                  <a:schemeClr val="tx1"/>
                </a:solidFill>
              </a:rPr>
              <a:t>4</a:t>
            </a:r>
            <a:r>
              <a:rPr lang="en-US" sz="1450" baseline="30000" dirty="0" smtClean="0">
                <a:solidFill>
                  <a:schemeClr val="tx1"/>
                </a:solidFill>
              </a:rPr>
              <a:t>th</a:t>
            </a:r>
            <a:r>
              <a:rPr lang="en-US" sz="1450" dirty="0">
                <a:solidFill>
                  <a:schemeClr val="tx1"/>
                </a:solidFill>
              </a:rPr>
              <a:t>;</a:t>
            </a:r>
            <a:r>
              <a:rPr lang="en-US" sz="1450" dirty="0" smtClean="0">
                <a:solidFill>
                  <a:schemeClr val="tx1"/>
                </a:solidFill>
              </a:rPr>
              <a:t> </a:t>
            </a:r>
            <a:br>
              <a:rPr lang="en-US" sz="1450" dirty="0" smtClean="0">
                <a:solidFill>
                  <a:schemeClr val="tx1"/>
                </a:solidFill>
              </a:rPr>
            </a:br>
            <a:r>
              <a:rPr lang="en-US" sz="1450" dirty="0" smtClean="0">
                <a:solidFill>
                  <a:schemeClr val="tx1"/>
                </a:solidFill>
              </a:rPr>
              <a:t>Be </a:t>
            </a:r>
            <a:r>
              <a:rPr lang="en-US" sz="1450" dirty="0">
                <a:solidFill>
                  <a:schemeClr val="tx1"/>
                </a:solidFill>
              </a:rPr>
              <a:t>sure to return permission slip if you </a:t>
            </a:r>
            <a:r>
              <a:rPr lang="en-US" sz="1450" dirty="0" smtClean="0">
                <a:solidFill>
                  <a:schemeClr val="tx1"/>
                </a:solidFill>
              </a:rPr>
              <a:t/>
            </a:r>
            <a:br>
              <a:rPr lang="en-US" sz="1450" dirty="0" smtClean="0">
                <a:solidFill>
                  <a:schemeClr val="tx1"/>
                </a:solidFill>
              </a:rPr>
            </a:br>
            <a:r>
              <a:rPr lang="en-US" sz="1450" dirty="0" smtClean="0">
                <a:solidFill>
                  <a:schemeClr val="tx1"/>
                </a:solidFill>
              </a:rPr>
              <a:t>would </a:t>
            </a:r>
            <a:r>
              <a:rPr lang="en-US" sz="1450" dirty="0">
                <a:solidFill>
                  <a:schemeClr val="tx1"/>
                </a:solidFill>
              </a:rPr>
              <a:t>like your child to </a:t>
            </a:r>
            <a:r>
              <a:rPr lang="en-US" sz="1450" dirty="0" smtClean="0">
                <a:solidFill>
                  <a:schemeClr val="tx1"/>
                </a:solidFill>
              </a:rPr>
              <a:t>participate</a:t>
            </a:r>
          </a:p>
          <a:p>
            <a:pPr marL="182880" lvl="0" indent="-91440" defTabSz="457200">
              <a:buFont typeface="Arial" panose="020B0604020202020204" pitchFamily="34" charset="0"/>
              <a:buChar char="•"/>
              <a:defRPr/>
            </a:pPr>
            <a:r>
              <a:rPr lang="en-US" sz="1450" dirty="0" smtClean="0">
                <a:solidFill>
                  <a:schemeClr val="tx1"/>
                </a:solidFill>
              </a:rPr>
              <a:t>Week </a:t>
            </a:r>
            <a:r>
              <a:rPr lang="en-US" sz="1450" dirty="0">
                <a:solidFill>
                  <a:schemeClr val="tx1"/>
                </a:solidFill>
              </a:rPr>
              <a:t>of Respect October </a:t>
            </a:r>
            <a:r>
              <a:rPr lang="en-US" sz="1450" dirty="0" smtClean="0">
                <a:solidFill>
                  <a:schemeClr val="tx1"/>
                </a:solidFill>
              </a:rPr>
              <a:t>4th-8th</a:t>
            </a:r>
            <a:endParaRPr lang="en-US" sz="1450" dirty="0">
              <a:solidFill>
                <a:schemeClr val="tx1"/>
              </a:solidFill>
            </a:endParaRPr>
          </a:p>
          <a:p>
            <a:pPr marL="182880" lvl="0" indent="-91440" defTabSz="457200">
              <a:buFont typeface="Arial" panose="020B0604020202020204" pitchFamily="34" charset="0"/>
              <a:buChar char="•"/>
              <a:defRPr/>
            </a:pPr>
            <a:r>
              <a:rPr lang="en-US" sz="1450" dirty="0" smtClean="0">
                <a:solidFill>
                  <a:schemeClr val="tx1"/>
                </a:solidFill>
              </a:rPr>
              <a:t>Holiday: Indigenous </a:t>
            </a:r>
            <a:r>
              <a:rPr lang="en-US" sz="1450" dirty="0">
                <a:solidFill>
                  <a:schemeClr val="tx1"/>
                </a:solidFill>
              </a:rPr>
              <a:t>Peoples’ Day- October </a:t>
            </a:r>
            <a:r>
              <a:rPr lang="en-US" sz="1450" dirty="0" smtClean="0">
                <a:solidFill>
                  <a:schemeClr val="tx1"/>
                </a:solidFill>
              </a:rPr>
              <a:t>11</a:t>
            </a:r>
            <a:r>
              <a:rPr lang="en-US" sz="1450" baseline="30000" dirty="0" smtClean="0">
                <a:solidFill>
                  <a:schemeClr val="tx1"/>
                </a:solidFill>
              </a:rPr>
              <a:t>th</a:t>
            </a:r>
            <a:r>
              <a:rPr lang="en-US" sz="1450" dirty="0" smtClean="0">
                <a:solidFill>
                  <a:schemeClr val="tx1"/>
                </a:solidFill>
              </a:rPr>
              <a:t>(school </a:t>
            </a:r>
            <a:r>
              <a:rPr lang="en-US" sz="1450" dirty="0">
                <a:solidFill>
                  <a:schemeClr val="tx1"/>
                </a:solidFill>
              </a:rPr>
              <a:t>closed</a:t>
            </a:r>
            <a:r>
              <a:rPr lang="en-US" sz="1450" dirty="0" smtClean="0">
                <a:solidFill>
                  <a:schemeClr val="tx1"/>
                </a:solidFill>
              </a:rPr>
              <a:t>)</a:t>
            </a:r>
          </a:p>
          <a:p>
            <a:pPr marL="182880" indent="-91440" defTabSz="457200">
              <a:buFont typeface="Arial" panose="020B0604020202020204" pitchFamily="34" charset="0"/>
              <a:buChar char="•"/>
              <a:defRPr/>
            </a:pPr>
            <a:r>
              <a:rPr lang="en-US" sz="1450" dirty="0">
                <a:solidFill>
                  <a:schemeClr val="tx1"/>
                </a:solidFill>
              </a:rPr>
              <a:t>Safe Schools Week October 18</a:t>
            </a:r>
            <a:r>
              <a:rPr lang="en-US" sz="1450" baseline="30000" dirty="0">
                <a:solidFill>
                  <a:schemeClr val="tx1"/>
                </a:solidFill>
              </a:rPr>
              <a:t>th</a:t>
            </a:r>
            <a:r>
              <a:rPr lang="en-US" sz="1450" dirty="0">
                <a:solidFill>
                  <a:schemeClr val="tx1"/>
                </a:solidFill>
              </a:rPr>
              <a:t>- 22</a:t>
            </a:r>
            <a:r>
              <a:rPr lang="en-US" sz="1450" baseline="30000" dirty="0">
                <a:solidFill>
                  <a:schemeClr val="tx1"/>
                </a:solidFill>
              </a:rPr>
              <a:t>nd</a:t>
            </a:r>
            <a:r>
              <a:rPr lang="en-US" sz="1450" dirty="0">
                <a:solidFill>
                  <a:schemeClr val="tx1"/>
                </a:solidFill>
              </a:rPr>
              <a:t>  </a:t>
            </a:r>
          </a:p>
          <a:p>
            <a:pPr marL="182880" lvl="0" indent="-91440" defTabSz="457200">
              <a:buFont typeface="Arial" panose="020B0604020202020204" pitchFamily="34" charset="0"/>
              <a:buChar char="•"/>
              <a:defRPr/>
            </a:pPr>
            <a:r>
              <a:rPr lang="en-US" sz="1450" dirty="0">
                <a:solidFill>
                  <a:schemeClr val="tx1"/>
                </a:solidFill>
              </a:rPr>
              <a:t>Staff Development Day- October </a:t>
            </a:r>
            <a:r>
              <a:rPr lang="en-US" sz="1450" dirty="0" smtClean="0">
                <a:solidFill>
                  <a:schemeClr val="tx1"/>
                </a:solidFill>
              </a:rPr>
              <a:t>20</a:t>
            </a:r>
            <a:r>
              <a:rPr lang="en-US" sz="1450" baseline="30000" dirty="0" smtClean="0">
                <a:solidFill>
                  <a:schemeClr val="tx1"/>
                </a:solidFill>
              </a:rPr>
              <a:t>th</a:t>
            </a:r>
            <a:r>
              <a:rPr lang="en-US" sz="1450" dirty="0" smtClean="0">
                <a:solidFill>
                  <a:schemeClr val="tx1"/>
                </a:solidFill>
              </a:rPr>
              <a:t> </a:t>
            </a:r>
            <a:br>
              <a:rPr lang="en-US" sz="1450" dirty="0" smtClean="0">
                <a:solidFill>
                  <a:schemeClr val="tx1"/>
                </a:solidFill>
              </a:rPr>
            </a:br>
            <a:r>
              <a:rPr lang="en-US" sz="1450" dirty="0" smtClean="0">
                <a:solidFill>
                  <a:schemeClr val="tx1"/>
                </a:solidFill>
              </a:rPr>
              <a:t>(</a:t>
            </a:r>
            <a:r>
              <a:rPr lang="en-US" sz="1450" dirty="0">
                <a:solidFill>
                  <a:schemeClr val="tx1"/>
                </a:solidFill>
              </a:rPr>
              <a:t>school closed)</a:t>
            </a:r>
          </a:p>
          <a:p>
            <a:pPr marL="182880" lvl="0" indent="-91440" defTabSz="457200">
              <a:buFont typeface="Arial" panose="020B0604020202020204" pitchFamily="34" charset="0"/>
              <a:buChar char="•"/>
              <a:defRPr/>
            </a:pPr>
            <a:r>
              <a:rPr lang="en-US" sz="1450" dirty="0" smtClean="0">
                <a:solidFill>
                  <a:schemeClr val="tx1"/>
                </a:solidFill>
              </a:rPr>
              <a:t>Red </a:t>
            </a:r>
            <a:r>
              <a:rPr lang="en-US" sz="1450" dirty="0">
                <a:solidFill>
                  <a:schemeClr val="tx1"/>
                </a:solidFill>
              </a:rPr>
              <a:t>Ribbon Week (Drug-Free America</a:t>
            </a:r>
            <a:r>
              <a:rPr lang="en-US" sz="1450" dirty="0" smtClean="0">
                <a:solidFill>
                  <a:schemeClr val="tx1"/>
                </a:solidFill>
              </a:rPr>
              <a:t>)-</a:t>
            </a:r>
            <a:br>
              <a:rPr lang="en-US" sz="1450" dirty="0" smtClean="0">
                <a:solidFill>
                  <a:schemeClr val="tx1"/>
                </a:solidFill>
              </a:rPr>
            </a:br>
            <a:r>
              <a:rPr lang="en-US" sz="1450" dirty="0" smtClean="0">
                <a:solidFill>
                  <a:schemeClr val="tx1"/>
                </a:solidFill>
              </a:rPr>
              <a:t> </a:t>
            </a:r>
            <a:r>
              <a:rPr lang="en-US" sz="1450" dirty="0">
                <a:solidFill>
                  <a:schemeClr val="tx1"/>
                </a:solidFill>
              </a:rPr>
              <a:t>October </a:t>
            </a:r>
            <a:r>
              <a:rPr lang="en-US" sz="1450" dirty="0" smtClean="0">
                <a:solidFill>
                  <a:schemeClr val="tx1"/>
                </a:solidFill>
              </a:rPr>
              <a:t>25</a:t>
            </a:r>
            <a:r>
              <a:rPr lang="en-US" sz="1450" baseline="30000" dirty="0" smtClean="0">
                <a:solidFill>
                  <a:schemeClr val="tx1"/>
                </a:solidFill>
              </a:rPr>
              <a:t>th</a:t>
            </a:r>
            <a:r>
              <a:rPr lang="en-US" sz="1450" dirty="0" smtClean="0">
                <a:solidFill>
                  <a:schemeClr val="tx1"/>
                </a:solidFill>
              </a:rPr>
              <a:t>-29</a:t>
            </a:r>
            <a:r>
              <a:rPr lang="en-US" sz="1450" baseline="30000" dirty="0" smtClean="0">
                <a:solidFill>
                  <a:schemeClr val="tx1"/>
                </a:solidFill>
              </a:rPr>
              <a:t>th</a:t>
            </a:r>
            <a:r>
              <a:rPr lang="en-US" sz="1450" dirty="0" smtClean="0">
                <a:solidFill>
                  <a:schemeClr val="tx1"/>
                </a:solidFill>
              </a:rPr>
              <a:t> </a:t>
            </a:r>
            <a:endParaRPr lang="en-US" sz="1450" dirty="0">
              <a:solidFill>
                <a:schemeClr val="tx1"/>
              </a:solidFill>
            </a:endParaRPr>
          </a:p>
          <a:p>
            <a:pPr marL="182880" lvl="0" indent="-91440" defTabSz="457200"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182880" marR="0" lvl="0" indent="-9144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400" dirty="0" smtClean="0">
              <a:solidFill>
                <a:srgbClr val="FF0000"/>
              </a:solidFill>
              <a:latin typeface="Calibri"/>
            </a:endParaRPr>
          </a:p>
          <a:p>
            <a:pPr marL="182880" marR="0" lvl="0" indent="-9144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69916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1024</TotalTime>
  <Words>72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CCSadsville Medium</vt:lpstr>
      <vt:lpstr>KG Blank Space Solid</vt:lpstr>
      <vt:lpstr>KG Rise UP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Shamere</dc:creator>
  <cp:lastModifiedBy>Hromoko, Lisa</cp:lastModifiedBy>
  <cp:revision>64</cp:revision>
  <dcterms:created xsi:type="dcterms:W3CDTF">2019-08-24T14:36:05Z</dcterms:created>
  <dcterms:modified xsi:type="dcterms:W3CDTF">2021-10-19T15:38:25Z</dcterms:modified>
</cp:coreProperties>
</file>