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77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9" r:id="rId3"/>
    <p:sldId id="262" r:id="rId4"/>
    <p:sldId id="278" r:id="rId5"/>
    <p:sldId id="312" r:id="rId6"/>
    <p:sldId id="321" r:id="rId7"/>
    <p:sldId id="279" r:id="rId8"/>
    <p:sldId id="281" r:id="rId9"/>
    <p:sldId id="282" r:id="rId10"/>
    <p:sldId id="325" r:id="rId11"/>
    <p:sldId id="286" r:id="rId12"/>
    <p:sldId id="327" r:id="rId13"/>
    <p:sldId id="306" r:id="rId14"/>
    <p:sldId id="323" r:id="rId15"/>
    <p:sldId id="326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5944" autoAdjust="0"/>
  </p:normalViewPr>
  <p:slideViewPr>
    <p:cSldViewPr>
      <p:cViewPr varScale="1">
        <p:scale>
          <a:sx n="93" d="100"/>
          <a:sy n="93" d="100"/>
        </p:scale>
        <p:origin x="-9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notesViewPr>
    <p:cSldViewPr>
      <p:cViewPr varScale="1">
        <p:scale>
          <a:sx n="55" d="100"/>
          <a:sy n="55" d="100"/>
        </p:scale>
        <p:origin x="-1830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B7540E1-AFF1-4674-B423-9AFDFA430EB3}" type="datetime1">
              <a:rPr lang="en-US"/>
              <a:pPr>
                <a:defRPr/>
              </a:pPr>
              <a:t>4/16/2018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A37F9A3-8DBB-4275-B1E7-97138B2A4F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5855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2967" tIns="46484" rIns="92967" bIns="464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2967" tIns="46484" rIns="92967" bIns="464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AD710B-97E2-4307-BF47-E6B67C5497E6}" type="datetime1">
              <a:rPr lang="en-US"/>
              <a:pPr>
                <a:defRPr/>
              </a:pPr>
              <a:t>4/16/2018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67" tIns="46484" rIns="92967" bIns="46484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2967" tIns="46484" rIns="92967" bIns="464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2967" tIns="46484" rIns="92967" bIns="464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2967" tIns="46484" rIns="92967" bIns="464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4B6FC5-0964-463E-9CA1-440CDF0002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8003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C6B8BB-053B-477E-BC90-4B06038C945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27D4BB-E1E4-4202-A3F8-C40C255E769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u="sng" dirty="0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E308EC-F335-490D-9456-FF1ECB9599F2}" type="slidenum">
              <a:rPr lang="en-US" smtClean="0"/>
              <a:pPr>
                <a:defRPr/>
              </a:pPr>
              <a:t>11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4B6FC5-0964-463E-9CA1-440CDF00026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E2898A-843A-4DDF-AC9F-BD704CD63301}" type="slidenum">
              <a:rPr lang="en-US" smtClean="0"/>
              <a:pPr>
                <a:defRPr/>
              </a:pPr>
              <a:t>13</a:t>
            </a:fld>
            <a:endParaRPr lang="en-US" dirty="0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6426"/>
            <a:ext cx="5140960" cy="418306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41E31F-271F-4ED8-90CD-2436F7E70DC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4B6FC5-0964-463E-9CA1-440CDF00026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27D4BB-E1E4-4202-A3F8-C40C255E769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1413" y="685800"/>
            <a:ext cx="4649787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0" y="4416426"/>
            <a:ext cx="7010400" cy="45751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CE2B2E-4D5C-4EC5-A994-7E45FFFFCE2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1DC7DC-216D-4DC5-AFD7-C0EB25D62004}" type="slidenum">
              <a:rPr lang="en-US" smtClean="0"/>
              <a:pPr>
                <a:defRPr/>
              </a:pPr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2074AE-149D-4822-B2C0-BAF0A95DA789}" type="slidenum">
              <a:rPr lang="en-US" smtClean="0"/>
              <a:pPr>
                <a:defRPr/>
              </a:pPr>
              <a:t>5</a:t>
            </a:fld>
            <a:endParaRPr lang="en-US" dirty="0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6426"/>
            <a:ext cx="5140960" cy="418306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u="none" dirty="0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B4B985-322A-4BC1-874D-F859CD8BD41C}" type="slidenum">
              <a:rPr lang="en-US" smtClean="0"/>
              <a:pPr>
                <a:defRPr/>
              </a:pPr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BF143E-8620-4FD1-9F52-E5410B8F7222}" type="slidenum">
              <a:rPr lang="en-US" smtClean="0"/>
              <a:pPr>
                <a:defRPr/>
              </a:pPr>
              <a:t>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FF29E1-7E44-4095-BD01-B403DD92D382}" type="slidenum">
              <a:rPr lang="en-US" smtClean="0"/>
              <a:pPr>
                <a:defRPr/>
              </a:pPr>
              <a:t>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baseline="0" dirty="0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B2791A-26E2-4C30-9E93-A2E13C5D4378}" type="slidenum">
              <a:rPr lang="en-US" smtClean="0"/>
              <a:pPr>
                <a:defRPr/>
              </a:pPr>
              <a:t>9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A9EDB9-2E9C-4E00-8207-55E4AFEA0BFC}" type="datetime1">
              <a:rPr lang="en-US" smtClean="0"/>
              <a:pPr>
                <a:defRPr/>
              </a:pPr>
              <a:t>4/16/2018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84242EF-CE76-4992-BBF4-68918A6877F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60A26E-0341-4B5D-93CD-303BECF851F7}" type="datetime1">
              <a:rPr lang="en-US" smtClean="0"/>
              <a:pPr>
                <a:defRPr/>
              </a:pPr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F9E58B-7E1C-4B92-AC76-F22A5757AC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2A927AED-F58D-4B36-8B4B-33E368270D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20B94-042C-4700-8AD9-3BE99DD2E6FA}" type="datetime1">
              <a:rPr lang="en-US" smtClean="0"/>
              <a:pPr>
                <a:defRPr/>
              </a:pPr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DBEBAD-2D90-4765-8096-64497575F692}" type="datetime1">
              <a:rPr lang="en-US" smtClean="0"/>
              <a:pPr>
                <a:defRPr/>
              </a:pPr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BC896563-F676-4845-950C-84FB3FDCF7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1CFE35-2694-4866-8594-0416191AB2B0}" type="datetime1">
              <a:rPr lang="en-US" smtClean="0"/>
              <a:pPr>
                <a:defRPr/>
              </a:pPr>
              <a:t>4/16/2018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CF7031D-4EAF-4440-8EBE-696A64C7F2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B722D876-3D51-47FB-9DCB-47959A4E0361}" type="datetime1">
              <a:rPr lang="en-US" smtClean="0"/>
              <a:pPr>
                <a:defRPr/>
              </a:pPr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9EC246-2FE9-4216-ABF1-C2DE2FDE64B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5B3791-ED09-4368-B04B-1D377AA026A3}" type="datetime1">
              <a:rPr lang="en-US" smtClean="0"/>
              <a:pPr>
                <a:defRPr/>
              </a:pPr>
              <a:t>4/16/2018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A585D9D-F17A-4018-B53D-3BF5F31BB6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FE7D6C-4A4B-47CF-BAF0-5569B11B711A}" type="datetime1">
              <a:rPr lang="en-US" smtClean="0"/>
              <a:pPr>
                <a:defRPr/>
              </a:pPr>
              <a:t>4/16/2018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26CBF73D-2FD9-4736-A854-2D7CD360F0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5FDD03-CDCD-42EC-9015-BB1234AE600C}" type="datetime1">
              <a:rPr lang="en-US" smtClean="0"/>
              <a:pPr>
                <a:defRPr/>
              </a:pPr>
              <a:t>4/16/2018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53CE4F4-110D-4E9A-B74B-1F5DFC7D4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48BD2A7-B1BC-470C-B670-E5DC4B3200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069435-5B72-4932-820C-B26A63653E87}" type="datetime1">
              <a:rPr lang="en-US" smtClean="0"/>
              <a:pPr>
                <a:defRPr/>
              </a:pPr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5DBB8283-6D9F-4662-AAB0-1701F4E3ED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5C452C5F-8E4D-48A7-B229-A5C1BD3396F3}" type="datetime1">
              <a:rPr lang="en-US" smtClean="0"/>
              <a:pPr>
                <a:defRPr/>
              </a:pPr>
              <a:t>4/16/2018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805AAB-E07C-4555-848C-EF69D8DFA26D}" type="datetime1">
              <a:rPr lang="en-US" smtClean="0"/>
              <a:pPr>
                <a:defRPr/>
              </a:pPr>
              <a:t>4/16/2018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A05E248-6117-4078-933B-4046729032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79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087" r:id="rId10"/>
    <p:sldLayoutId id="2147484088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10000"/>
            <a:ext cx="7407275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April 12, 2018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East Side High School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6</a:t>
            </a:r>
            <a:r>
              <a:rPr lang="en-US" dirty="0" smtClean="0"/>
              <a:t>:00 – 7:00 pm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0"/>
            <a:ext cx="7407275" cy="14716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</a:rPr>
              <a:t>East Side High School</a:t>
            </a: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FY 2018-2019</a:t>
            </a:r>
            <a:b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Community Budget Meeting</a:t>
            </a:r>
            <a:endParaRPr lang="en-US" sz="3600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MAJOR COSTS OF BUDGET</a:t>
            </a:r>
            <a:endParaRPr lang="en-US" sz="48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E80D6-E7B5-4126-88AF-E46FFBE1B2C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0104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Major Costs of Total Budget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02612-A2CA-4C1B-904F-2F53F3F61072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744070" y="1524000"/>
            <a:ext cx="7942729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200" b="1" dirty="0">
                <a:latin typeface="+mj-lt"/>
              </a:rPr>
              <a:t>Salaries</a:t>
            </a:r>
            <a:r>
              <a:rPr lang="en-US" sz="2000" b="1" dirty="0">
                <a:latin typeface="+mj-lt"/>
              </a:rPr>
              <a:t>		</a:t>
            </a:r>
            <a:r>
              <a:rPr lang="en-US" sz="2000" b="1" dirty="0" smtClean="0">
                <a:latin typeface="+mj-lt"/>
              </a:rPr>
              <a:t>			$ 11,011,104	      </a:t>
            </a:r>
            <a:endParaRPr lang="en-US" sz="2000" b="1" dirty="0">
              <a:latin typeface="+mj-lt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latin typeface="+mj-lt"/>
              </a:rPr>
              <a:t>Health </a:t>
            </a:r>
            <a:r>
              <a:rPr lang="en-US" sz="2000" b="1" dirty="0">
                <a:latin typeface="+mj-lt"/>
              </a:rPr>
              <a:t>&amp; Employee Benefits             	</a:t>
            </a:r>
            <a:r>
              <a:rPr lang="en-US" sz="2000" b="1" dirty="0" smtClean="0">
                <a:latin typeface="+mj-lt"/>
              </a:rPr>
              <a:t>       	$ 2,873,991</a:t>
            </a:r>
            <a:endParaRPr lang="en-US" sz="2000" b="1" dirty="0">
              <a:latin typeface="+mj-lt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000" b="1" dirty="0">
                <a:latin typeface="+mj-lt"/>
              </a:rPr>
              <a:t>Athletics			                       	$ </a:t>
            </a:r>
            <a:r>
              <a:rPr lang="en-US" sz="2000" b="1" dirty="0" smtClean="0">
                <a:latin typeface="+mj-lt"/>
              </a:rPr>
              <a:t>382,206</a:t>
            </a:r>
            <a:endParaRPr lang="en-US" sz="2000" b="1" dirty="0">
              <a:latin typeface="+mj-lt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latin typeface="+mj-lt"/>
              </a:rPr>
              <a:t>Classroom/Athletic Supplies         </a:t>
            </a:r>
            <a:r>
              <a:rPr lang="en-US" sz="2000" b="1" dirty="0">
                <a:latin typeface="+mj-lt"/>
              </a:rPr>
              <a:t>		</a:t>
            </a:r>
            <a:r>
              <a:rPr lang="en-US" sz="2000" b="1" dirty="0" smtClean="0">
                <a:latin typeface="+mj-lt"/>
              </a:rPr>
              <a:t>$ 301,050 </a:t>
            </a:r>
            <a:endParaRPr lang="en-US" sz="2000" b="1" dirty="0">
              <a:latin typeface="+mj-lt"/>
            </a:endParaRPr>
          </a:p>
          <a:p>
            <a:pPr marL="0" lvl="1">
              <a:spcBef>
                <a:spcPct val="50000"/>
              </a:spcBef>
              <a:defRPr/>
            </a:pPr>
            <a:r>
              <a:rPr lang="en-US" sz="2000" b="1" dirty="0">
                <a:latin typeface="+mj-lt"/>
              </a:rPr>
              <a:t>Purchased Services 				$ </a:t>
            </a:r>
            <a:r>
              <a:rPr lang="en-US" sz="2000" b="1" dirty="0" smtClean="0">
                <a:latin typeface="+mj-lt"/>
              </a:rPr>
              <a:t>159,184</a:t>
            </a:r>
            <a:endParaRPr lang="en-US" sz="2000" b="1" dirty="0">
              <a:latin typeface="+mj-lt"/>
            </a:endParaRPr>
          </a:p>
          <a:p>
            <a:pPr lvl="1">
              <a:spcBef>
                <a:spcPct val="50000"/>
              </a:spcBef>
              <a:defRPr/>
            </a:pPr>
            <a:r>
              <a:rPr lang="en-US" b="1" dirty="0">
                <a:latin typeface="+mj-lt"/>
              </a:rPr>
              <a:t>(Early College/IB/AP)</a:t>
            </a:r>
            <a:r>
              <a:rPr lang="en-US" sz="2000" b="1" dirty="0">
                <a:latin typeface="+mj-lt"/>
              </a:rPr>
              <a:t>		</a:t>
            </a:r>
            <a:endParaRPr lang="en-US" sz="2000" b="1" dirty="0" smtClean="0">
              <a:latin typeface="+mj-lt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latin typeface="+mj-lt"/>
              </a:rPr>
              <a:t>Stipends (Before/After School)</a:t>
            </a:r>
            <a:r>
              <a:rPr lang="en-US" sz="2000" b="1" dirty="0">
                <a:latin typeface="+mj-lt"/>
              </a:rPr>
              <a:t>	</a:t>
            </a:r>
            <a:r>
              <a:rPr lang="en-US" sz="2000" b="1" dirty="0" smtClean="0">
                <a:latin typeface="+mj-lt"/>
              </a:rPr>
              <a:t>	$ 117,875</a:t>
            </a:r>
          </a:p>
          <a:p>
            <a:pPr lvl="1">
              <a:spcBef>
                <a:spcPct val="50000"/>
              </a:spcBef>
              <a:defRPr/>
            </a:pPr>
            <a:r>
              <a:rPr lang="en-US" b="1" dirty="0">
                <a:latin typeface="+mj-lt"/>
              </a:rPr>
              <a:t>(Before/After School)</a:t>
            </a:r>
            <a:r>
              <a:rPr lang="en-US" sz="2000" b="1" dirty="0">
                <a:latin typeface="+mj-lt"/>
              </a:rPr>
              <a:t>	</a:t>
            </a:r>
            <a:r>
              <a:rPr lang="en-US" sz="2000" b="1" dirty="0" smtClean="0">
                <a:latin typeface="+mj-lt"/>
              </a:rPr>
              <a:t>                            	</a:t>
            </a:r>
          </a:p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latin typeface="+mj-lt"/>
              </a:rPr>
              <a:t>Other Goods &amp; Services			$118,600</a:t>
            </a:r>
          </a:p>
          <a:p>
            <a:pPr lvl="1">
              <a:spcBef>
                <a:spcPct val="50000"/>
              </a:spcBef>
              <a:defRPr/>
            </a:pPr>
            <a:r>
              <a:rPr lang="en-US" b="1" dirty="0" smtClean="0">
                <a:latin typeface="+mj-lt"/>
              </a:rPr>
              <a:t>(Trips &amp; Clubs)</a:t>
            </a:r>
            <a:r>
              <a:rPr lang="en-US" sz="2000" b="1" dirty="0">
                <a:latin typeface="+mj-lt"/>
              </a:rPr>
              <a:t>		</a:t>
            </a:r>
            <a:r>
              <a:rPr lang="en-US" sz="2000" b="1" dirty="0" smtClean="0">
                <a:latin typeface="+mj-lt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09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FY 2018-2019 Per Pupil Cost per Budget Data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96563-F676-4845-950C-84FB3FDCF7B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87265254"/>
              </p:ext>
            </p:extLst>
          </p:nvPr>
        </p:nvGraphicFramePr>
        <p:xfrm>
          <a:off x="304800" y="1905000"/>
          <a:ext cx="8504238" cy="38506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65775"/>
                <a:gridCol w="2938463"/>
              </a:tblGrid>
              <a:tr h="745823">
                <a:tc gridSpan="2">
                  <a:txBody>
                    <a:bodyPr/>
                    <a:lstStyle/>
                    <a:p>
                      <a:pPr algn="ctr"/>
                      <a:r>
                        <a:rPr lang="en-US" sz="4800" dirty="0" smtClean="0"/>
                        <a:t>ESHS</a:t>
                      </a:r>
                      <a:endParaRPr lang="en-US" sz="4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19509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TOTAL</a:t>
                      </a:r>
                      <a:r>
                        <a:rPr lang="en-US" sz="3600" baseline="0" dirty="0" smtClean="0"/>
                        <a:t> BUDGET 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18,281,189</a:t>
                      </a:r>
                      <a:endParaRPr lang="en-US" sz="3600" dirty="0"/>
                    </a:p>
                  </a:txBody>
                  <a:tcPr/>
                </a:tc>
              </a:tr>
              <a:tr h="1072759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Projected</a:t>
                      </a:r>
                      <a:r>
                        <a:rPr lang="en-US" sz="3600" baseline="0" dirty="0" smtClean="0"/>
                        <a:t> number of students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2062</a:t>
                      </a:r>
                      <a:endParaRPr lang="en-US" sz="3600" dirty="0"/>
                    </a:p>
                  </a:txBody>
                  <a:tcPr/>
                </a:tc>
              </a:tr>
              <a:tr h="919509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School</a:t>
                      </a:r>
                      <a:r>
                        <a:rPr lang="en-US" sz="3600" baseline="0" dirty="0" smtClean="0"/>
                        <a:t> level per pupil $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$8,865.00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590800"/>
            <a:ext cx="6705600" cy="129540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Looking Forward</a:t>
            </a:r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32566-ECD3-4BDE-AF76-43506392014C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4495800"/>
            <a:ext cx="8504238" cy="16033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LOOKING FORWARD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4131D-F506-4749-83D5-6F5A43D01F8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828800"/>
            <a:ext cx="7499350" cy="4343400"/>
          </a:xfrm>
        </p:spPr>
        <p:txBody>
          <a:bodyPr/>
          <a:lstStyle/>
          <a:p>
            <a:r>
              <a:rPr lang="en-US" sz="2400" dirty="0" smtClean="0"/>
              <a:t>ESHS INITIATIVES…</a:t>
            </a:r>
          </a:p>
          <a:p>
            <a:pPr marL="0" indent="0">
              <a:buNone/>
            </a:pPr>
            <a:endParaRPr lang="en-US" sz="2400" dirty="0" smtClean="0"/>
          </a:p>
          <a:p>
            <a:pPr lvl="1"/>
            <a:r>
              <a:rPr lang="en-US" sz="1900" b="1" dirty="0">
                <a:solidFill>
                  <a:srgbClr val="0000FF"/>
                </a:solidFill>
              </a:rPr>
              <a:t>Special Education Supports</a:t>
            </a:r>
          </a:p>
          <a:p>
            <a:pPr lvl="1"/>
            <a:r>
              <a:rPr lang="en-US" sz="1900" b="1" dirty="0">
                <a:solidFill>
                  <a:srgbClr val="0000FF"/>
                </a:solidFill>
              </a:rPr>
              <a:t>Early College Program</a:t>
            </a:r>
          </a:p>
          <a:p>
            <a:pPr lvl="1"/>
            <a:r>
              <a:rPr lang="en-US" sz="1900" b="1" dirty="0" smtClean="0">
                <a:solidFill>
                  <a:srgbClr val="0000FF"/>
                </a:solidFill>
              </a:rPr>
              <a:t>Talent Development Academy</a:t>
            </a:r>
          </a:p>
          <a:p>
            <a:pPr lvl="1"/>
            <a:r>
              <a:rPr lang="en-US" sz="1900" b="1" dirty="0" smtClean="0">
                <a:solidFill>
                  <a:srgbClr val="0000FF"/>
                </a:solidFill>
              </a:rPr>
              <a:t>Athletic Programs</a:t>
            </a:r>
          </a:p>
          <a:p>
            <a:pPr lvl="1"/>
            <a:r>
              <a:rPr lang="en-US" sz="1900" b="1" dirty="0" smtClean="0">
                <a:solidFill>
                  <a:srgbClr val="0000FF"/>
                </a:solidFill>
              </a:rPr>
              <a:t>Youth Empowerment Seminar (YES)</a:t>
            </a:r>
          </a:p>
          <a:p>
            <a:pPr lvl="1"/>
            <a:r>
              <a:rPr lang="en-US" sz="1900" b="1" dirty="0" smtClean="0">
                <a:solidFill>
                  <a:srgbClr val="0000FF"/>
                </a:solidFill>
              </a:rPr>
              <a:t>Big Picture Academy</a:t>
            </a:r>
          </a:p>
          <a:p>
            <a:pPr lvl="1"/>
            <a:r>
              <a:rPr lang="en-US" sz="1900" b="1" dirty="0" smtClean="0">
                <a:solidFill>
                  <a:srgbClr val="0000FF"/>
                </a:solidFill>
              </a:rPr>
              <a:t>Class size reduction</a:t>
            </a:r>
          </a:p>
          <a:p>
            <a:pPr lvl="1"/>
            <a:endParaRPr lang="en-US" sz="1900" dirty="0" smtClean="0"/>
          </a:p>
          <a:p>
            <a:pPr lvl="1"/>
            <a:endParaRPr lang="en-US" sz="1900" dirty="0" smtClean="0"/>
          </a:p>
          <a:p>
            <a:pPr>
              <a:buNone/>
            </a:pPr>
            <a:endParaRPr lang="en-US" sz="24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96563-F676-4845-950C-84FB3FDCF7B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4400" dirty="0" smtClean="0"/>
              <a:t>QUESTIONS </a:t>
            </a:r>
            <a:endParaRPr lang="en-US" sz="4400" dirty="0"/>
          </a:p>
          <a:p>
            <a:pPr algn="ctr">
              <a:buNone/>
            </a:pPr>
            <a:r>
              <a:rPr lang="en-US" sz="4400" dirty="0" smtClean="0"/>
              <a:t>&amp;</a:t>
            </a:r>
          </a:p>
          <a:p>
            <a:pPr algn="ctr">
              <a:buNone/>
            </a:pPr>
            <a:r>
              <a:rPr lang="en-US" sz="4400" dirty="0" smtClean="0"/>
              <a:t>ANSWERS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590800"/>
            <a:ext cx="72390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BUDGET FILE</a:t>
            </a:r>
            <a:endParaRPr lang="en-US" sz="60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E80D6-E7B5-4126-88AF-E46FFBE1B2C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REVENUE SOURCES 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D7B2E5-1717-45F9-A178-5E9E123076E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752600"/>
            <a:ext cx="7772400" cy="44196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Base Allocation           	$ 11,632,660</a:t>
            </a:r>
          </a:p>
          <a:p>
            <a:pPr eaLnBrk="1" hangingPunct="1"/>
            <a:r>
              <a:rPr lang="en-US" dirty="0" smtClean="0"/>
              <a:t>Special Education  	$ 2,963,414</a:t>
            </a:r>
          </a:p>
          <a:p>
            <a:pPr eaLnBrk="1" hangingPunct="1"/>
            <a:r>
              <a:rPr lang="en-US" dirty="0" smtClean="0"/>
              <a:t>Bilingual                        	$ 91,600</a:t>
            </a:r>
          </a:p>
          <a:p>
            <a:pPr eaLnBrk="1" hangingPunct="1"/>
            <a:r>
              <a:rPr lang="en-US" dirty="0" smtClean="0"/>
              <a:t>Other Allocations  	$ 4,355,463</a:t>
            </a:r>
          </a:p>
          <a:p>
            <a:pPr lvl="1"/>
            <a:r>
              <a:rPr lang="en-US" dirty="0" smtClean="0"/>
              <a:t>Athletics			$471,390		</a:t>
            </a:r>
          </a:p>
          <a:p>
            <a:pPr lvl="1"/>
            <a:r>
              <a:rPr lang="en-US" dirty="0" smtClean="0"/>
              <a:t>Foundation Aid		$323,394</a:t>
            </a:r>
          </a:p>
          <a:p>
            <a:pPr lvl="1"/>
            <a:r>
              <a:rPr lang="en-US" dirty="0" smtClean="0"/>
              <a:t>Security &amp; Nurse		$587,045</a:t>
            </a:r>
          </a:p>
          <a:p>
            <a:pPr lvl="1"/>
            <a:r>
              <a:rPr lang="en-US" dirty="0" smtClean="0"/>
              <a:t>Employee Benefit 	               $2,973,634  </a:t>
            </a:r>
          </a:p>
          <a:p>
            <a:pPr marL="0" indent="0">
              <a:buNone/>
            </a:pPr>
            <a:r>
              <a:rPr lang="en-US" dirty="0" smtClean="0"/>
              <a:t>Title I				$ 564,860</a:t>
            </a:r>
          </a:p>
          <a:p>
            <a:pPr marL="0" indent="0">
              <a:buNone/>
            </a:pPr>
            <a:r>
              <a:rPr lang="en-US" sz="2200" dirty="0" smtClean="0"/>
              <a:t>Budget Adjustments(Aides)</a:t>
            </a:r>
            <a:r>
              <a:rPr lang="en-US" dirty="0" smtClean="0"/>
              <a:t> 	</a:t>
            </a:r>
            <a:r>
              <a:rPr lang="en-US" dirty="0" smtClean="0">
                <a:solidFill>
                  <a:srgbClr val="FF0000"/>
                </a:solidFill>
              </a:rPr>
              <a:t>($769,186)</a:t>
            </a:r>
          </a:p>
          <a:p>
            <a:pPr eaLnBrk="1" hangingPunct="1">
              <a:buNone/>
            </a:pPr>
            <a:r>
              <a:rPr lang="en-US" dirty="0" smtClean="0"/>
              <a:t>TOTAL	</a:t>
            </a:r>
            <a:r>
              <a:rPr lang="en-US" dirty="0"/>
              <a:t>	</a:t>
            </a:r>
            <a:r>
              <a:rPr lang="en-US" dirty="0" smtClean="0"/>
              <a:t>	 </a:t>
            </a:r>
            <a:r>
              <a:rPr lang="en-US" sz="3000" dirty="0" smtClean="0"/>
              <a:t>$ 18,838,811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497763" cy="68580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900" b="1" dirty="0" smtClean="0">
                <a:solidFill>
                  <a:schemeClr val="accent3"/>
                </a:solidFill>
              </a:rPr>
              <a:t>FY 2018-19 Revenue 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F8285-BC4A-4B7F-BFA9-FEA69957C6F0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66800" y="1676400"/>
            <a:ext cx="7650163" cy="41878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endParaRPr lang="en-US" sz="2500" dirty="0" smtClean="0"/>
          </a:p>
          <a:p>
            <a:pPr eaLnBrk="1" hangingPunct="1">
              <a:lnSpc>
                <a:spcPct val="120000"/>
              </a:lnSpc>
            </a:pPr>
            <a:r>
              <a:rPr lang="en-US" sz="2500" dirty="0" smtClean="0"/>
              <a:t>East Side High School is on the move.  Enrollment has increased from 1452 students on October 15th 2008 to 1987 students on October 15</a:t>
            </a:r>
            <a:r>
              <a:rPr lang="en-US" sz="2500" baseline="30000" dirty="0" smtClean="0"/>
              <a:t>th</a:t>
            </a:r>
            <a:r>
              <a:rPr lang="en-US" sz="2500" dirty="0" smtClean="0"/>
              <a:t> 2017.  Increase in enrollment increases revenues, expenditures, and teaching/support staff.   </a:t>
            </a:r>
          </a:p>
          <a:p>
            <a:pPr eaLnBrk="1" hangingPunct="1">
              <a:lnSpc>
                <a:spcPct val="120000"/>
              </a:lnSpc>
              <a:buFont typeface="Wingdings 2" pitchFamily="18" charset="2"/>
              <a:buNone/>
            </a:pPr>
            <a:endParaRPr lang="en-US" sz="2500" dirty="0" smtClean="0"/>
          </a:p>
          <a:p>
            <a:pPr lvl="1" eaLnBrk="1" hangingPunct="1">
              <a:lnSpc>
                <a:spcPct val="12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buFont typeface="Wingdings 2" pitchFamily="18" charset="2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667000"/>
            <a:ext cx="6781800" cy="1295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8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Enrollment</a:t>
            </a:r>
            <a:endParaRPr lang="en-US" sz="88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D0092-C33C-46BC-83F7-AB002CEED51A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66800" y="1295400"/>
            <a:ext cx="7239000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696075" cy="762000"/>
          </a:xfrm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 Enrollment –Oct 15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Year Analysis</a:t>
            </a:r>
            <a:endParaRPr lang="en-US" sz="2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958AB-052D-465B-BC9B-ABFF58ED3FA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111658" name="Group 4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6932494"/>
              </p:ext>
            </p:extLst>
          </p:nvPr>
        </p:nvGraphicFramePr>
        <p:xfrm>
          <a:off x="304800" y="1676400"/>
          <a:ext cx="8534404" cy="4191001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chemeClr val="accent2"/>
                  </a:outerShdw>
                </a:effectLst>
              </a:tblPr>
              <a:tblGrid>
                <a:gridCol w="757486"/>
                <a:gridCol w="757486"/>
                <a:gridCol w="757486"/>
                <a:gridCol w="605570"/>
                <a:gridCol w="707047"/>
                <a:gridCol w="707047"/>
                <a:gridCol w="707047"/>
                <a:gridCol w="707047"/>
                <a:gridCol w="707047"/>
                <a:gridCol w="707047"/>
                <a:gridCol w="707047"/>
                <a:gridCol w="707047"/>
              </a:tblGrid>
              <a:tr h="1226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08-09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09-10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10-11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12-13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14-15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26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ESHS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1452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1443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1428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1464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1467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1558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1694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1801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1828+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2060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1987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8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Change from Prior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(101)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(9)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(15)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(73)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981200"/>
            <a:ext cx="7467600" cy="1524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 smtClean="0">
                <a:solidFill>
                  <a:schemeClr val="tx1"/>
                </a:solidFill>
              </a:rPr>
              <a:t>WHAT DOES THIS MEAN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for  </a:t>
            </a:r>
            <a:r>
              <a:rPr lang="en-US" sz="4000" dirty="0">
                <a:solidFill>
                  <a:schemeClr val="accent2">
                    <a:lumMod val="50000"/>
                  </a:schemeClr>
                </a:solidFill>
              </a:rPr>
              <a:t>FY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2018-2019 BUDGET?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716A6D-F85A-4D0B-94F4-C92B8529E007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1"/>
            <a:ext cx="77724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2018-19 PROPOSED BUDGET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CE2B1-7C01-47DB-9F1C-1B9FF999CF43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981199"/>
            <a:ext cx="7772400" cy="137477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algn="ctr" eaLnBrk="1" hangingPunct="1">
              <a:buFont typeface="Wingdings" pitchFamily="2" charset="2"/>
              <a:buNone/>
            </a:pPr>
            <a:endParaRPr lang="en-US" sz="3700" dirty="0" smtClean="0"/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609600" y="3962400"/>
            <a:ext cx="7924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 net </a:t>
            </a:r>
            <a:r>
              <a:rPr lang="en-US" sz="32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increase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of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$587,045 over </a:t>
            </a:r>
            <a:endParaRPr lang="en-US" sz="32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2017-2018 </a:t>
            </a:r>
            <a:r>
              <a:rPr lang="en-US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budget</a:t>
            </a:r>
          </a:p>
        </p:txBody>
      </p:sp>
      <p:pic>
        <p:nvPicPr>
          <p:cNvPr id="36876" name="Picture 40" descr="j02378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362200"/>
            <a:ext cx="1295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7" name="Picture 41" descr="j029209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2438400"/>
            <a:ext cx="1254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438400" y="2590800"/>
            <a:ext cx="4114800" cy="83099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$18,838,811</a:t>
            </a:r>
            <a:endParaRPr lang="en-US" sz="4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421563" cy="685801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East Side High School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DAEF6-6A7D-43AE-96BF-0E403EC3B7B1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905000"/>
            <a:ext cx="8458200" cy="40386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Non-Salary Schools</a:t>
            </a:r>
            <a:r>
              <a:rPr lang="en-US" b="1" dirty="0" smtClean="0"/>
              <a:t>	          	</a:t>
            </a:r>
            <a:r>
              <a:rPr lang="en-US" sz="2400" b="1" dirty="0" smtClean="0"/>
              <a:t>$</a:t>
            </a:r>
            <a:r>
              <a:rPr lang="en-US" b="1" dirty="0" smtClean="0"/>
              <a:t> </a:t>
            </a:r>
            <a:r>
              <a:rPr lang="en-US" sz="2400" b="1" dirty="0" smtClean="0"/>
              <a:t>1,560,090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Instruction                               	$ 11,263,151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Instructional Support             	$ 1,690,530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Non-Instruction                      	$ 1,100,245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Benefits				$ 2,973,634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Substitute Teachers		$251,160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/>
              <a:t>Total School Budget</a:t>
            </a:r>
            <a:r>
              <a:rPr lang="en-US" b="1" dirty="0" smtClean="0"/>
              <a:t> </a:t>
            </a:r>
            <a:r>
              <a:rPr lang="en-US" b="1" dirty="0"/>
              <a:t>	</a:t>
            </a:r>
            <a:r>
              <a:rPr lang="en-US" b="1" dirty="0" smtClean="0"/>
              <a:t>	</a:t>
            </a:r>
            <a:r>
              <a:rPr lang="en-US" sz="4300" b="1" dirty="0" smtClean="0"/>
              <a:t>$ 18,838,811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				</a:t>
            </a:r>
            <a:endParaRPr lang="en-US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2942</TotalTime>
  <Words>248</Words>
  <Application>Microsoft Office PowerPoint</Application>
  <PresentationFormat>On-screen Show (4:3)</PresentationFormat>
  <Paragraphs>143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East Side High School FY 2018-2019 Community Budget Meeting</vt:lpstr>
      <vt:lpstr>MY BUDGET FILE</vt:lpstr>
      <vt:lpstr>REVENUE SOURCES </vt:lpstr>
      <vt:lpstr>FY 2018-19 Revenue Summary</vt:lpstr>
      <vt:lpstr>Enrollment</vt:lpstr>
      <vt:lpstr>Total School Enrollment –Oct 15 Ten Year Analysis</vt:lpstr>
      <vt:lpstr>WHAT DOES THIS MEAN for  FY 2018-2019 BUDGET?</vt:lpstr>
      <vt:lpstr>2018-19 PROPOSED BUDGET</vt:lpstr>
      <vt:lpstr>East Side High School</vt:lpstr>
      <vt:lpstr>MAJOR COSTS OF BUDGET</vt:lpstr>
      <vt:lpstr>Major Costs of Total Budget</vt:lpstr>
      <vt:lpstr>FY 2018-2019 Per Pupil Cost per Budget Data</vt:lpstr>
      <vt:lpstr>Looking Forward</vt:lpstr>
      <vt:lpstr>LOOKING FORWARD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Newark Public Schools FY 2010-11 Budget Hearing</dc:title>
  <dc:creator>Shirley</dc:creator>
  <cp:lastModifiedBy>Goulbourne, Howard</cp:lastModifiedBy>
  <cp:revision>307</cp:revision>
  <cp:lastPrinted>2017-04-03T18:18:07Z</cp:lastPrinted>
  <dcterms:created xsi:type="dcterms:W3CDTF">2010-03-24T01:30:10Z</dcterms:created>
  <dcterms:modified xsi:type="dcterms:W3CDTF">2018-04-16T16:55:23Z</dcterms:modified>
</cp:coreProperties>
</file>