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lfa Slab One" pitchFamily="2" charset="77"/>
      <p:regular r:id="rId21"/>
    </p:embeddedFont>
    <p:embeddedFont>
      <p:font typeface="Amatic SC" pitchFamily="2" charset="-79"/>
      <p:regular r:id="rId22"/>
      <p:bold r:id="rId23"/>
    </p:embeddedFont>
    <p:embeddedFont>
      <p:font typeface="Source Code Pro" panose="020B0509030403020204" pitchFamily="49" charset="0"/>
      <p:regular r:id="rId24"/>
      <p:bold r:id="rId25"/>
      <p:italic r:id="rId26"/>
      <p:boldItalic r:id="rId27"/>
    </p:embeddedFont>
    <p:embeddedFont>
      <p:font typeface="Trebuchet MS" panose="020B0703020202090204" pitchFamily="34" charset="0"/>
      <p:regular r:id="rId28"/>
      <p:bold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2ACBCC-96ED-42B5-BF88-54EAA0A78E73}">
  <a:tblStyle styleId="{A62ACBCC-96ED-42B5-BF88-54EAA0A78E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140" d="100"/>
          <a:sy n="140" d="100"/>
        </p:scale>
        <p:origin x="8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4778f485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4778f485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school closing, faculty and staff were generous and relied on Q1 performance to help support waning grades.  Start strong and focus well.  This is not only your senior year in high school, but also your sophomore year in college.  You want as many transferrable credits as possible whether you are earning an AA degree or not. -- Transition to Dean of Students - Shaviece Osborne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dad3c30b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dad3c30b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4672b71b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4672b71b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1d6548a59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1d6548a5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33194690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3319469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4778f4855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4778f48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33194690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33194690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edad3c30b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edad3c30b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dad3c30b_0_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dad3c30b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1d6548a5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1d6548a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4666b5cf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4666b5cf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4666b5c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4666b5c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temperature is too high, student will wait with a staff member OUTSIDE while parent is called and student gets picked up. Parents must wear masks. No visitors allowed in building. If student gets sick in school, taken to isolation room where student is evaluated by nurse.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1d6548a59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1d6548a5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d6548a59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d6548a5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f39da97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39da97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f39da975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f39da975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edad3c30b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edad3c30b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must attend all classes and arrive on time!  Teachers will be taking attendance through PowerSchool.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514351" y="514350"/>
            <a:ext cx="7797600" cy="864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4" name="Google Shape;54;p13"/>
          <p:cNvSpPr txBox="1">
            <a:spLocks noGrp="1"/>
          </p:cNvSpPr>
          <p:nvPr>
            <p:ph type="body" idx="1"/>
          </p:nvPr>
        </p:nvSpPr>
        <p:spPr>
          <a:xfrm>
            <a:off x="514350" y="1547547"/>
            <a:ext cx="7796100" cy="2483400"/>
          </a:xfrm>
          <a:prstGeom prst="rect">
            <a:avLst/>
          </a:prstGeom>
          <a:noFill/>
          <a:ln>
            <a:noFill/>
          </a:ln>
        </p:spPr>
        <p:txBody>
          <a:bodyPr spcFirstLastPara="1" wrap="square" lIns="68575" tIns="34275" rIns="68575" bIns="34275" anchor="ctr" anchorCtr="0">
            <a:noAutofit/>
          </a:bodyPr>
          <a:lstStyle>
            <a:lvl1pPr marL="457200" lvl="0" indent="-368300" algn="l" rtl="0">
              <a:lnSpc>
                <a:spcPct val="120000"/>
              </a:lnSpc>
              <a:spcBef>
                <a:spcPts val="800"/>
              </a:spcBef>
              <a:spcAft>
                <a:spcPts val="0"/>
              </a:spcAft>
              <a:buSzPts val="2200"/>
              <a:buChar char="●"/>
              <a:defRPr/>
            </a:lvl1pPr>
            <a:lvl2pPr marL="914400" lvl="1" indent="-368300" algn="l" rtl="0">
              <a:lnSpc>
                <a:spcPct val="120000"/>
              </a:lnSpc>
              <a:spcBef>
                <a:spcPts val="1600"/>
              </a:spcBef>
              <a:spcAft>
                <a:spcPts val="0"/>
              </a:spcAft>
              <a:buSzPts val="2200"/>
              <a:buChar char="○"/>
              <a:defRPr/>
            </a:lvl2pPr>
            <a:lvl3pPr marL="1371600" lvl="2" indent="-368300" algn="l" rtl="0">
              <a:lnSpc>
                <a:spcPct val="120000"/>
              </a:lnSpc>
              <a:spcBef>
                <a:spcPts val="1600"/>
              </a:spcBef>
              <a:spcAft>
                <a:spcPts val="0"/>
              </a:spcAft>
              <a:buSzPts val="2200"/>
              <a:buChar char="■"/>
              <a:defRPr/>
            </a:lvl3pPr>
            <a:lvl4pPr marL="1828800" lvl="3" indent="-368300" algn="l" rtl="0">
              <a:lnSpc>
                <a:spcPct val="120000"/>
              </a:lnSpc>
              <a:spcBef>
                <a:spcPts val="1600"/>
              </a:spcBef>
              <a:spcAft>
                <a:spcPts val="0"/>
              </a:spcAft>
              <a:buSzPts val="2200"/>
              <a:buChar char="●"/>
              <a:defRPr/>
            </a:lvl4pPr>
            <a:lvl5pPr marL="2286000" lvl="4" indent="-368300" algn="l" rtl="0">
              <a:lnSpc>
                <a:spcPct val="120000"/>
              </a:lnSpc>
              <a:spcBef>
                <a:spcPts val="1600"/>
              </a:spcBef>
              <a:spcAft>
                <a:spcPts val="0"/>
              </a:spcAft>
              <a:buSzPts val="2200"/>
              <a:buChar char="○"/>
              <a:defRPr/>
            </a:lvl5pPr>
            <a:lvl6pPr marL="2743200" lvl="5" indent="-368300" algn="l" rtl="0">
              <a:lnSpc>
                <a:spcPct val="120000"/>
              </a:lnSpc>
              <a:spcBef>
                <a:spcPts val="1600"/>
              </a:spcBef>
              <a:spcAft>
                <a:spcPts val="0"/>
              </a:spcAft>
              <a:buSzPts val="2200"/>
              <a:buChar char="■"/>
              <a:defRPr/>
            </a:lvl6pPr>
            <a:lvl7pPr marL="3200400" lvl="6" indent="-368300" algn="l" rtl="0">
              <a:lnSpc>
                <a:spcPct val="120000"/>
              </a:lnSpc>
              <a:spcBef>
                <a:spcPts val="1600"/>
              </a:spcBef>
              <a:spcAft>
                <a:spcPts val="0"/>
              </a:spcAft>
              <a:buSzPts val="2200"/>
              <a:buChar char="●"/>
              <a:defRPr/>
            </a:lvl7pPr>
            <a:lvl8pPr marL="3657600" lvl="7" indent="-368300" algn="l" rtl="0">
              <a:lnSpc>
                <a:spcPct val="120000"/>
              </a:lnSpc>
              <a:spcBef>
                <a:spcPts val="1600"/>
              </a:spcBef>
              <a:spcAft>
                <a:spcPts val="0"/>
              </a:spcAft>
              <a:buSzPts val="2200"/>
              <a:buChar char="○"/>
              <a:defRPr/>
            </a:lvl8pPr>
            <a:lvl9pPr marL="4114800" lvl="8" indent="-368300" algn="l" rtl="0">
              <a:lnSpc>
                <a:spcPct val="120000"/>
              </a:lnSpc>
              <a:spcBef>
                <a:spcPts val="1600"/>
              </a:spcBef>
              <a:spcAft>
                <a:spcPts val="1600"/>
              </a:spcAft>
              <a:buSzPts val="2200"/>
              <a:buChar char="■"/>
              <a:defRPr/>
            </a:lvl9pPr>
          </a:lstStyle>
          <a:p>
            <a:endParaRPr/>
          </a:p>
        </p:txBody>
      </p:sp>
      <p:sp>
        <p:nvSpPr>
          <p:cNvPr id="55" name="Google Shape;55;p13"/>
          <p:cNvSpPr txBox="1">
            <a:spLocks noGrp="1"/>
          </p:cNvSpPr>
          <p:nvPr>
            <p:ph type="dt" idx="10"/>
          </p:nvPr>
        </p:nvSpPr>
        <p:spPr>
          <a:xfrm>
            <a:off x="5473562" y="4318000"/>
            <a:ext cx="2838300" cy="373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6" name="Google Shape;56;p13"/>
          <p:cNvSpPr txBox="1">
            <a:spLocks noGrp="1"/>
          </p:cNvSpPr>
          <p:nvPr>
            <p:ph type="ftr" idx="11"/>
          </p:nvPr>
        </p:nvSpPr>
        <p:spPr>
          <a:xfrm>
            <a:off x="514351" y="4318000"/>
            <a:ext cx="4124700" cy="373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7" name="Google Shape;57;p13"/>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docs.google.com/spreadsheets/d/196NMF_FYXj6Etbw-A38JfXx5hH6x9Ct5eizOZdiepHs/ed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drive.google.com/drive/u/0/folders/1OezcrKvzhInHl-9kpatCtDzPTF8QP8P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docs.google.com/spreadsheets/d/196NMF_FYXj6Etbw-A38JfXx5hH6x9Ct5eizOZdiepHs/ed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272400" y="454625"/>
            <a:ext cx="8599200" cy="210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YEAR -2 STUDENT ORIENTATION</a:t>
            </a:r>
            <a:endParaRPr>
              <a:solidFill>
                <a:srgbClr val="980000"/>
              </a:solidFill>
            </a:endParaRPr>
          </a:p>
        </p:txBody>
      </p:sp>
      <p:sp>
        <p:nvSpPr>
          <p:cNvPr id="63" name="Google Shape;63;p14"/>
          <p:cNvSpPr txBox="1">
            <a:spLocks noGrp="1"/>
          </p:cNvSpPr>
          <p:nvPr>
            <p:ph type="subTitle" idx="1"/>
          </p:nvPr>
        </p:nvSpPr>
        <p:spPr>
          <a:xfrm>
            <a:off x="410900" y="2411236"/>
            <a:ext cx="85206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2020-2021</a:t>
            </a:r>
            <a:endParaRPr sz="3000"/>
          </a:p>
        </p:txBody>
      </p:sp>
      <p:pic>
        <p:nvPicPr>
          <p:cNvPr id="64" name="Google Shape;64;p14"/>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65" name="Google Shape;65;p14"/>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4"/>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Q1  SY20-21 GRADING</a:t>
            </a:r>
            <a:endParaRPr>
              <a:solidFill>
                <a:srgbClr val="980000"/>
              </a:solidFill>
            </a:endParaRPr>
          </a:p>
        </p:txBody>
      </p:sp>
      <p:sp>
        <p:nvSpPr>
          <p:cNvPr id="145" name="Google Shape;145;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rPr>
              <a:t>EVERY GRADE MATTERS!</a:t>
            </a:r>
            <a:endParaRPr sz="3000">
              <a:solidFill>
                <a:srgbClr val="000000"/>
              </a:solidFill>
            </a:endParaRPr>
          </a:p>
          <a:p>
            <a:pPr marL="0" lvl="0" indent="0" algn="ctr" rtl="0">
              <a:spcBef>
                <a:spcPts val="1600"/>
              </a:spcBef>
              <a:spcAft>
                <a:spcPts val="1600"/>
              </a:spcAft>
              <a:buNone/>
            </a:pPr>
            <a:r>
              <a:rPr lang="en" sz="3000">
                <a:solidFill>
                  <a:srgbClr val="000000"/>
                </a:solidFill>
              </a:rPr>
              <a:t>SEEK SUPPORT EARLY AND OFTEN IF YOU NEED IT!</a:t>
            </a:r>
            <a:endParaRPr sz="3000">
              <a:solidFill>
                <a:srgbClr val="000000"/>
              </a:solidFill>
            </a:endParaRPr>
          </a:p>
        </p:txBody>
      </p:sp>
      <p:pic>
        <p:nvPicPr>
          <p:cNvPr id="146" name="Google Shape;146;p23"/>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47" name="Google Shape;147;p23"/>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3"/>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subTitle" idx="1"/>
          </p:nvPr>
        </p:nvSpPr>
        <p:spPr>
          <a:xfrm>
            <a:off x="0" y="1127500"/>
            <a:ext cx="8827500" cy="159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4000">
                <a:latin typeface="Trebuchet MS"/>
                <a:ea typeface="Trebuchet MS"/>
                <a:cs typeface="Trebuchet MS"/>
                <a:sym typeface="Trebuchet MS"/>
              </a:rPr>
              <a:t>ELECTIVES EXPLANATION</a:t>
            </a:r>
            <a:endParaRPr sz="4000">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000">
                <a:latin typeface="Trebuchet MS"/>
                <a:ea typeface="Trebuchet MS"/>
                <a:cs typeface="Trebuchet MS"/>
                <a:sym typeface="Trebuchet MS"/>
              </a:rPr>
              <a:t>AA DEGREE GRADUATION TRACKER</a:t>
            </a:r>
            <a:endParaRPr sz="4000">
              <a:latin typeface="Trebuchet MS"/>
              <a:ea typeface="Trebuchet MS"/>
              <a:cs typeface="Trebuchet MS"/>
              <a:sym typeface="Trebuchet MS"/>
            </a:endParaRPr>
          </a:p>
        </p:txBody>
      </p:sp>
      <p:pic>
        <p:nvPicPr>
          <p:cNvPr id="154" name="Google Shape;154;p24"/>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55" name="Google Shape;155;p24"/>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4"/>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57" name="Google Shape;157;p24"/>
          <p:cNvSpPr txBox="1">
            <a:spLocks noGrp="1"/>
          </p:cNvSpPr>
          <p:nvPr>
            <p:ph type="ctrTitle"/>
          </p:nvPr>
        </p:nvSpPr>
        <p:spPr>
          <a:xfrm>
            <a:off x="55500" y="11345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subTitle" idx="1"/>
          </p:nvPr>
        </p:nvSpPr>
        <p:spPr>
          <a:xfrm>
            <a:off x="104000" y="647800"/>
            <a:ext cx="8827500" cy="1305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4000">
                <a:latin typeface="Trebuchet MS"/>
                <a:ea typeface="Trebuchet MS"/>
                <a:cs typeface="Trebuchet MS"/>
                <a:sym typeface="Trebuchet MS"/>
              </a:rPr>
              <a:t>Y2 Common Google Classroom</a:t>
            </a:r>
            <a:endParaRPr sz="4000">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000">
                <a:latin typeface="Trebuchet MS"/>
                <a:ea typeface="Trebuchet MS"/>
                <a:cs typeface="Trebuchet MS"/>
                <a:sym typeface="Trebuchet MS"/>
              </a:rPr>
              <a:t>Classroom code: 3j6zzvk</a:t>
            </a:r>
            <a:endParaRPr sz="4000">
              <a:latin typeface="Trebuchet MS"/>
              <a:ea typeface="Trebuchet MS"/>
              <a:cs typeface="Trebuchet MS"/>
              <a:sym typeface="Trebuchet MS"/>
            </a:endParaRPr>
          </a:p>
        </p:txBody>
      </p:sp>
      <p:pic>
        <p:nvPicPr>
          <p:cNvPr id="163" name="Google Shape;163;p25"/>
          <p:cNvPicPr preferRelativeResize="0"/>
          <p:nvPr/>
        </p:nvPicPr>
        <p:blipFill>
          <a:blip r:embed="rId3">
            <a:alphaModFix/>
          </a:blip>
          <a:stretch>
            <a:fillRect/>
          </a:stretch>
        </p:blipFill>
        <p:spPr>
          <a:xfrm>
            <a:off x="-2" y="3960250"/>
            <a:ext cx="3370703" cy="1185450"/>
          </a:xfrm>
          <a:prstGeom prst="rect">
            <a:avLst/>
          </a:prstGeom>
          <a:noFill/>
          <a:ln>
            <a:noFill/>
          </a:ln>
        </p:spPr>
      </p:pic>
      <p:sp>
        <p:nvSpPr>
          <p:cNvPr id="164" name="Google Shape;164;p25"/>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5"/>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66" name="Google Shape;166;p25"/>
          <p:cNvSpPr txBox="1">
            <a:spLocks noGrp="1"/>
          </p:cNvSpPr>
          <p:nvPr>
            <p:ph type="ctrTitle"/>
          </p:nvPr>
        </p:nvSpPr>
        <p:spPr>
          <a:xfrm>
            <a:off x="55500" y="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
        <p:nvSpPr>
          <p:cNvPr id="167" name="Google Shape;167;p25"/>
          <p:cNvSpPr txBox="1">
            <a:spLocks noGrp="1"/>
          </p:cNvSpPr>
          <p:nvPr>
            <p:ph type="subTitle" idx="1"/>
          </p:nvPr>
        </p:nvSpPr>
        <p:spPr>
          <a:xfrm>
            <a:off x="27750" y="2324988"/>
            <a:ext cx="9088500" cy="1025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0000FF"/>
                </a:solidFill>
                <a:latin typeface="Trebuchet MS"/>
                <a:ea typeface="Trebuchet MS"/>
                <a:cs typeface="Trebuchet MS"/>
                <a:sym typeface="Trebuchet MS"/>
              </a:rPr>
              <a:t>       </a:t>
            </a:r>
            <a:r>
              <a:rPr lang="en" sz="2000">
                <a:solidFill>
                  <a:srgbClr val="CC4125"/>
                </a:solidFill>
                <a:latin typeface="Trebuchet MS"/>
                <a:ea typeface="Trebuchet MS"/>
                <a:cs typeface="Trebuchet MS"/>
                <a:sym typeface="Trebuchet MS"/>
              </a:rPr>
              <a:t>(Communications and important announcements for Y2 students)</a:t>
            </a:r>
            <a:endParaRPr sz="2000">
              <a:solidFill>
                <a:srgbClr val="CC4125"/>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b="0">
                <a:solidFill>
                  <a:srgbClr val="980000"/>
                </a:solidFill>
                <a:latin typeface="Trebuchet MS"/>
                <a:ea typeface="Trebuchet MS"/>
                <a:cs typeface="Trebuchet MS"/>
                <a:sym typeface="Trebuchet MS"/>
              </a:rPr>
              <a:t>Current assignments posted:</a:t>
            </a:r>
            <a:endParaRPr sz="2000" b="0">
              <a:solidFill>
                <a:srgbClr val="980000"/>
              </a:solidFill>
              <a:latin typeface="Trebuchet MS"/>
              <a:ea typeface="Trebuchet MS"/>
              <a:cs typeface="Trebuchet MS"/>
              <a:sym typeface="Trebuchet MS"/>
            </a:endParaRPr>
          </a:p>
          <a:p>
            <a:pPr marL="457200" lvl="0" indent="-342900" algn="l" rtl="0">
              <a:lnSpc>
                <a:spcPct val="115000"/>
              </a:lnSpc>
              <a:spcBef>
                <a:spcPts val="1000"/>
              </a:spcBef>
              <a:spcAft>
                <a:spcPts val="0"/>
              </a:spcAft>
              <a:buSzPts val="1800"/>
              <a:buFont typeface="Trebuchet MS"/>
              <a:buChar char="●"/>
            </a:pPr>
            <a:r>
              <a:rPr lang="en" sz="1800" b="0">
                <a:solidFill>
                  <a:srgbClr val="980000"/>
                </a:solidFill>
                <a:latin typeface="Trebuchet MS"/>
                <a:ea typeface="Trebuchet MS"/>
                <a:cs typeface="Trebuchet MS"/>
                <a:sym typeface="Trebuchet MS"/>
              </a:rPr>
              <a:t>AA tracker completion based on your transcript due date: </a:t>
            </a:r>
            <a:r>
              <a:rPr lang="en" sz="1800" b="0">
                <a:solidFill>
                  <a:srgbClr val="0000FF"/>
                </a:solidFill>
                <a:latin typeface="Trebuchet MS"/>
                <a:ea typeface="Trebuchet MS"/>
                <a:cs typeface="Trebuchet MS"/>
                <a:sym typeface="Trebuchet MS"/>
              </a:rPr>
              <a:t>September 1, 2020.</a:t>
            </a:r>
            <a:endParaRPr sz="1800" b="0">
              <a:solidFill>
                <a:srgbClr val="0000FF"/>
              </a:solidFill>
              <a:latin typeface="Trebuchet MS"/>
              <a:ea typeface="Trebuchet MS"/>
              <a:cs typeface="Trebuchet MS"/>
              <a:sym typeface="Trebuchet MS"/>
            </a:endParaRPr>
          </a:p>
          <a:p>
            <a:pPr marL="457200" lvl="0" indent="-342900" algn="l" rtl="0">
              <a:lnSpc>
                <a:spcPct val="115000"/>
              </a:lnSpc>
              <a:spcBef>
                <a:spcPts val="0"/>
              </a:spcBef>
              <a:spcAft>
                <a:spcPts val="0"/>
              </a:spcAft>
              <a:buSzPts val="1800"/>
              <a:buFont typeface="Trebuchet MS"/>
              <a:buChar char="●"/>
            </a:pPr>
            <a:r>
              <a:rPr lang="en" sz="1800" b="0">
                <a:solidFill>
                  <a:srgbClr val="980000"/>
                </a:solidFill>
                <a:latin typeface="Trebuchet MS"/>
                <a:ea typeface="Trebuchet MS"/>
                <a:cs typeface="Trebuchet MS"/>
                <a:sym typeface="Trebuchet MS"/>
              </a:rPr>
              <a:t>Google survey - </a:t>
            </a:r>
            <a:r>
              <a:rPr lang="en" sz="1800" b="0">
                <a:solidFill>
                  <a:srgbClr val="0000FF"/>
                </a:solidFill>
                <a:latin typeface="Trebuchet MS"/>
                <a:ea typeface="Trebuchet MS"/>
                <a:cs typeface="Trebuchet MS"/>
                <a:sym typeface="Trebuchet MS"/>
              </a:rPr>
              <a:t>Due on August 28, 2020</a:t>
            </a:r>
            <a:endParaRPr sz="1800" b="0">
              <a:solidFill>
                <a:srgbClr val="0000FF"/>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endParaRPr sz="4000">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Name that College Elective</a:t>
            </a:r>
            <a:endParaRPr>
              <a:solidFill>
                <a:srgbClr val="980000"/>
              </a:solidFill>
            </a:endParaRPr>
          </a:p>
        </p:txBody>
      </p:sp>
      <p:graphicFrame>
        <p:nvGraphicFramePr>
          <p:cNvPr id="173" name="Google Shape;173;p26"/>
          <p:cNvGraphicFramePr/>
          <p:nvPr/>
        </p:nvGraphicFramePr>
        <p:xfrm>
          <a:off x="219825" y="598100"/>
          <a:ext cx="3000000" cy="3000000"/>
        </p:xfrm>
        <a:graphic>
          <a:graphicData uri="http://schemas.openxmlformats.org/drawingml/2006/table">
            <a:tbl>
              <a:tblPr>
                <a:noFill/>
                <a:tableStyleId>{A62ACBCC-96ED-42B5-BF88-54EAA0A78E73}</a:tableStyleId>
              </a:tblPr>
              <a:tblGrid>
                <a:gridCol w="2795050">
                  <a:extLst>
                    <a:ext uri="{9D8B030D-6E8A-4147-A177-3AD203B41FA5}">
                      <a16:colId xmlns:a16="http://schemas.microsoft.com/office/drawing/2014/main" val="20000"/>
                    </a:ext>
                  </a:extLst>
                </a:gridCol>
                <a:gridCol w="2795050">
                  <a:extLst>
                    <a:ext uri="{9D8B030D-6E8A-4147-A177-3AD203B41FA5}">
                      <a16:colId xmlns:a16="http://schemas.microsoft.com/office/drawing/2014/main" val="20001"/>
                    </a:ext>
                  </a:extLst>
                </a:gridCol>
                <a:gridCol w="2795050">
                  <a:extLst>
                    <a:ext uri="{9D8B030D-6E8A-4147-A177-3AD203B41FA5}">
                      <a16:colId xmlns:a16="http://schemas.microsoft.com/office/drawing/2014/main" val="20002"/>
                    </a:ext>
                  </a:extLst>
                </a:gridCol>
              </a:tblGrid>
              <a:tr h="351100">
                <a:tc>
                  <a:txBody>
                    <a:bodyPr/>
                    <a:lstStyle/>
                    <a:p>
                      <a:pPr marL="0" lvl="0" indent="0" algn="l" rtl="0">
                        <a:spcBef>
                          <a:spcPts val="0"/>
                        </a:spcBef>
                        <a:spcAft>
                          <a:spcPts val="0"/>
                        </a:spcAft>
                        <a:buNone/>
                      </a:pPr>
                      <a:r>
                        <a:rPr lang="en" sz="1100" b="1"/>
                        <a:t>PowerSchool Title</a:t>
                      </a:r>
                      <a:endParaRPr sz="1100" b="1"/>
                    </a:p>
                  </a:txBody>
                  <a:tcPr marL="68575" marR="68575" marT="68575" marB="68575"/>
                </a:tc>
                <a:tc>
                  <a:txBody>
                    <a:bodyPr/>
                    <a:lstStyle/>
                    <a:p>
                      <a:pPr marL="0" lvl="0" indent="0" algn="l" rtl="0">
                        <a:spcBef>
                          <a:spcPts val="0"/>
                        </a:spcBef>
                        <a:spcAft>
                          <a:spcPts val="0"/>
                        </a:spcAft>
                        <a:buNone/>
                      </a:pPr>
                      <a:r>
                        <a:rPr lang="en" sz="1100" b="1"/>
                        <a:t>Course</a:t>
                      </a:r>
                      <a:endParaRPr sz="1100" b="1"/>
                    </a:p>
                  </a:txBody>
                  <a:tcPr marL="68575" marR="68575" marT="68575" marB="68575"/>
                </a:tc>
                <a:tc>
                  <a:txBody>
                    <a:bodyPr/>
                    <a:lstStyle/>
                    <a:p>
                      <a:pPr marL="0" lvl="0" indent="0" algn="l" rtl="0">
                        <a:spcBef>
                          <a:spcPts val="0"/>
                        </a:spcBef>
                        <a:spcAft>
                          <a:spcPts val="0"/>
                        </a:spcAft>
                        <a:buNone/>
                      </a:pPr>
                      <a:r>
                        <a:rPr lang="en" sz="1100" b="1"/>
                        <a:t>Teacher</a:t>
                      </a:r>
                      <a:endParaRPr sz="1100" b="1"/>
                    </a:p>
                  </a:txBody>
                  <a:tcPr marL="68575" marR="68575" marT="68575" marB="68575"/>
                </a:tc>
                <a:extLst>
                  <a:ext uri="{0D108BD9-81ED-4DB2-BD59-A6C34878D82A}">
                    <a16:rowId xmlns:a16="http://schemas.microsoft.com/office/drawing/2014/main" val="10000"/>
                  </a:ext>
                </a:extLst>
              </a:tr>
              <a:tr h="351100">
                <a:tc>
                  <a:txBody>
                    <a:bodyPr/>
                    <a:lstStyle/>
                    <a:p>
                      <a:pPr marL="0" lvl="0" indent="0" algn="l" rtl="0">
                        <a:spcBef>
                          <a:spcPts val="0"/>
                        </a:spcBef>
                        <a:spcAft>
                          <a:spcPts val="0"/>
                        </a:spcAft>
                        <a:buNone/>
                      </a:pPr>
                      <a:r>
                        <a:rPr lang="en" sz="1400">
                          <a:solidFill>
                            <a:srgbClr val="980000"/>
                          </a:solidFill>
                        </a:rPr>
                        <a:t>College Environmental Science</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MicroBiology for Health Sciences</a:t>
                      </a:r>
                      <a:endParaRPr sz="1400"/>
                    </a:p>
                  </a:txBody>
                  <a:tcPr marL="68575" marR="68575" marT="68575" marB="68575"/>
                </a:tc>
                <a:tc>
                  <a:txBody>
                    <a:bodyPr/>
                    <a:lstStyle/>
                    <a:p>
                      <a:pPr marL="0" lvl="0" indent="0" algn="l" rtl="0">
                        <a:spcBef>
                          <a:spcPts val="0"/>
                        </a:spcBef>
                        <a:spcAft>
                          <a:spcPts val="0"/>
                        </a:spcAft>
                        <a:buNone/>
                      </a:pPr>
                      <a:r>
                        <a:rPr lang="en" sz="1400"/>
                        <a:t>Jayaprakash</a:t>
                      </a:r>
                      <a:endParaRPr sz="1400"/>
                    </a:p>
                  </a:txBody>
                  <a:tcPr marL="68575" marR="68575" marT="68575" marB="68575"/>
                </a:tc>
                <a:extLst>
                  <a:ext uri="{0D108BD9-81ED-4DB2-BD59-A6C34878D82A}">
                    <a16:rowId xmlns:a16="http://schemas.microsoft.com/office/drawing/2014/main" val="10001"/>
                  </a:ext>
                </a:extLst>
              </a:tr>
              <a:tr h="351100">
                <a:tc>
                  <a:txBody>
                    <a:bodyPr/>
                    <a:lstStyle/>
                    <a:p>
                      <a:pPr marL="0" lvl="0" indent="0" algn="l" rtl="0">
                        <a:spcBef>
                          <a:spcPts val="0"/>
                        </a:spcBef>
                        <a:spcAft>
                          <a:spcPts val="0"/>
                        </a:spcAft>
                        <a:buClr>
                          <a:schemeClr val="dk1"/>
                        </a:buClr>
                        <a:buSzPts val="800"/>
                        <a:buFont typeface="Arial"/>
                        <a:buNone/>
                      </a:pPr>
                      <a:r>
                        <a:rPr lang="en" sz="1400">
                          <a:solidFill>
                            <a:srgbClr val="980000"/>
                          </a:solidFill>
                        </a:rPr>
                        <a:t>College Environmental Science</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Bioethics</a:t>
                      </a:r>
                      <a:endParaRPr sz="1400"/>
                    </a:p>
                  </a:txBody>
                  <a:tcPr marL="68575" marR="68575" marT="68575" marB="68575"/>
                </a:tc>
                <a:tc>
                  <a:txBody>
                    <a:bodyPr/>
                    <a:lstStyle/>
                    <a:p>
                      <a:pPr marL="0" lvl="0" indent="0" algn="l" rtl="0">
                        <a:spcBef>
                          <a:spcPts val="0"/>
                        </a:spcBef>
                        <a:spcAft>
                          <a:spcPts val="0"/>
                        </a:spcAft>
                        <a:buNone/>
                      </a:pPr>
                      <a:r>
                        <a:rPr lang="en" sz="1400"/>
                        <a:t>Agapito</a:t>
                      </a:r>
                      <a:endParaRPr sz="1400"/>
                    </a:p>
                  </a:txBody>
                  <a:tcPr marL="68575" marR="68575" marT="68575" marB="68575"/>
                </a:tc>
                <a:extLst>
                  <a:ext uri="{0D108BD9-81ED-4DB2-BD59-A6C34878D82A}">
                    <a16:rowId xmlns:a16="http://schemas.microsoft.com/office/drawing/2014/main" val="10002"/>
                  </a:ext>
                </a:extLst>
              </a:tr>
              <a:tr h="351100">
                <a:tc>
                  <a:txBody>
                    <a:bodyPr/>
                    <a:lstStyle/>
                    <a:p>
                      <a:pPr marL="0" lvl="0" indent="0" algn="l" rtl="0">
                        <a:spcBef>
                          <a:spcPts val="0"/>
                        </a:spcBef>
                        <a:spcAft>
                          <a:spcPts val="0"/>
                        </a:spcAft>
                        <a:buClr>
                          <a:schemeClr val="dk1"/>
                        </a:buClr>
                        <a:buSzPts val="800"/>
                        <a:buFont typeface="Arial"/>
                        <a:buNone/>
                      </a:pPr>
                      <a:r>
                        <a:rPr lang="en" sz="1400">
                          <a:solidFill>
                            <a:srgbClr val="980000"/>
                          </a:solidFill>
                        </a:rPr>
                        <a:t>College Environmental Science</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Medical Genetics</a:t>
                      </a:r>
                      <a:endParaRPr sz="1400"/>
                    </a:p>
                  </a:txBody>
                  <a:tcPr marL="68575" marR="68575" marT="68575" marB="68575"/>
                </a:tc>
                <a:tc>
                  <a:txBody>
                    <a:bodyPr/>
                    <a:lstStyle/>
                    <a:p>
                      <a:pPr marL="0" lvl="0" indent="0" algn="l" rtl="0">
                        <a:spcBef>
                          <a:spcPts val="0"/>
                        </a:spcBef>
                        <a:spcAft>
                          <a:spcPts val="0"/>
                        </a:spcAft>
                        <a:buNone/>
                      </a:pPr>
                      <a:r>
                        <a:rPr lang="en" sz="1400"/>
                        <a:t>Mhatre</a:t>
                      </a:r>
                      <a:endParaRPr sz="1400"/>
                    </a:p>
                  </a:txBody>
                  <a:tcPr marL="68575" marR="68575" marT="68575" marB="68575"/>
                </a:tc>
                <a:extLst>
                  <a:ext uri="{0D108BD9-81ED-4DB2-BD59-A6C34878D82A}">
                    <a16:rowId xmlns:a16="http://schemas.microsoft.com/office/drawing/2014/main" val="10003"/>
                  </a:ext>
                </a:extLst>
              </a:tr>
              <a:tr h="351100">
                <a:tc>
                  <a:txBody>
                    <a:bodyPr/>
                    <a:lstStyle/>
                    <a:p>
                      <a:pPr marL="0" lvl="0" indent="0" algn="l" rtl="0">
                        <a:spcBef>
                          <a:spcPts val="0"/>
                        </a:spcBef>
                        <a:spcAft>
                          <a:spcPts val="0"/>
                        </a:spcAft>
                        <a:buNone/>
                      </a:pPr>
                      <a:r>
                        <a:rPr lang="en" sz="1400">
                          <a:solidFill>
                            <a:srgbClr val="980000"/>
                          </a:solidFill>
                        </a:rPr>
                        <a:t>College Topics in Math II</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Topics in Modern Physics</a:t>
                      </a:r>
                      <a:endParaRPr sz="1400"/>
                    </a:p>
                  </a:txBody>
                  <a:tcPr marL="68575" marR="68575" marT="68575" marB="68575"/>
                </a:tc>
                <a:tc>
                  <a:txBody>
                    <a:bodyPr/>
                    <a:lstStyle/>
                    <a:p>
                      <a:pPr marL="0" lvl="0" indent="0" algn="l" rtl="0">
                        <a:spcBef>
                          <a:spcPts val="0"/>
                        </a:spcBef>
                        <a:spcAft>
                          <a:spcPts val="0"/>
                        </a:spcAft>
                        <a:buNone/>
                      </a:pPr>
                      <a:r>
                        <a:rPr lang="en" sz="1400"/>
                        <a:t>Berman</a:t>
                      </a:r>
                      <a:endParaRPr sz="1400"/>
                    </a:p>
                  </a:txBody>
                  <a:tcPr marL="68575" marR="68575" marT="68575" marB="68575"/>
                </a:tc>
                <a:extLst>
                  <a:ext uri="{0D108BD9-81ED-4DB2-BD59-A6C34878D82A}">
                    <a16:rowId xmlns:a16="http://schemas.microsoft.com/office/drawing/2014/main" val="10004"/>
                  </a:ext>
                </a:extLst>
              </a:tr>
              <a:tr h="351100">
                <a:tc>
                  <a:txBody>
                    <a:bodyPr/>
                    <a:lstStyle/>
                    <a:p>
                      <a:pPr marL="0" lvl="0" indent="0" algn="l" rtl="0">
                        <a:spcBef>
                          <a:spcPts val="0"/>
                        </a:spcBef>
                        <a:spcAft>
                          <a:spcPts val="0"/>
                        </a:spcAft>
                        <a:buClr>
                          <a:schemeClr val="dk1"/>
                        </a:buClr>
                        <a:buSzPts val="800"/>
                        <a:buFont typeface="Arial"/>
                        <a:buNone/>
                      </a:pPr>
                      <a:r>
                        <a:rPr lang="en" sz="1400">
                          <a:solidFill>
                            <a:srgbClr val="980000"/>
                          </a:solidFill>
                        </a:rPr>
                        <a:t>College Topics in Math II</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Computer Science</a:t>
                      </a:r>
                      <a:endParaRPr sz="1400"/>
                    </a:p>
                  </a:txBody>
                  <a:tcPr marL="68575" marR="68575" marT="68575" marB="68575"/>
                </a:tc>
                <a:tc>
                  <a:txBody>
                    <a:bodyPr/>
                    <a:lstStyle/>
                    <a:p>
                      <a:pPr marL="0" lvl="0" indent="0" algn="l" rtl="0">
                        <a:spcBef>
                          <a:spcPts val="0"/>
                        </a:spcBef>
                        <a:spcAft>
                          <a:spcPts val="0"/>
                        </a:spcAft>
                        <a:buNone/>
                      </a:pPr>
                      <a:r>
                        <a:rPr lang="en" sz="1400"/>
                        <a:t>Griffel</a:t>
                      </a:r>
                      <a:endParaRPr sz="1400"/>
                    </a:p>
                  </a:txBody>
                  <a:tcPr marL="68575" marR="68575" marT="68575" marB="68575"/>
                </a:tc>
                <a:extLst>
                  <a:ext uri="{0D108BD9-81ED-4DB2-BD59-A6C34878D82A}">
                    <a16:rowId xmlns:a16="http://schemas.microsoft.com/office/drawing/2014/main" val="10005"/>
                  </a:ext>
                </a:extLst>
              </a:tr>
              <a:tr h="351100">
                <a:tc>
                  <a:txBody>
                    <a:bodyPr/>
                    <a:lstStyle/>
                    <a:p>
                      <a:pPr marL="0" lvl="0" indent="0" algn="l" rtl="0">
                        <a:spcBef>
                          <a:spcPts val="0"/>
                        </a:spcBef>
                        <a:spcAft>
                          <a:spcPts val="0"/>
                        </a:spcAft>
                        <a:buClr>
                          <a:schemeClr val="dk1"/>
                        </a:buClr>
                        <a:buSzPts val="800"/>
                        <a:buFont typeface="Arial"/>
                        <a:buNone/>
                      </a:pPr>
                      <a:r>
                        <a:rPr lang="en" sz="1400">
                          <a:solidFill>
                            <a:srgbClr val="980000"/>
                          </a:solidFill>
                        </a:rPr>
                        <a:t>College History of East Asia</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Women and Gender in Indian Lit</a:t>
                      </a:r>
                      <a:endParaRPr sz="1400"/>
                    </a:p>
                  </a:txBody>
                  <a:tcPr marL="68575" marR="68575" marT="68575" marB="68575"/>
                </a:tc>
                <a:tc>
                  <a:txBody>
                    <a:bodyPr/>
                    <a:lstStyle/>
                    <a:p>
                      <a:pPr marL="0" lvl="0" indent="0" algn="l" rtl="0">
                        <a:spcBef>
                          <a:spcPts val="0"/>
                        </a:spcBef>
                        <a:spcAft>
                          <a:spcPts val="0"/>
                        </a:spcAft>
                        <a:buNone/>
                      </a:pPr>
                      <a:r>
                        <a:rPr lang="en" sz="1400"/>
                        <a:t>Marcille</a:t>
                      </a:r>
                      <a:endParaRPr sz="1400"/>
                    </a:p>
                  </a:txBody>
                  <a:tcPr marL="68575" marR="68575" marT="68575" marB="68575"/>
                </a:tc>
                <a:extLst>
                  <a:ext uri="{0D108BD9-81ED-4DB2-BD59-A6C34878D82A}">
                    <a16:rowId xmlns:a16="http://schemas.microsoft.com/office/drawing/2014/main" val="10006"/>
                  </a:ext>
                </a:extLst>
              </a:tr>
              <a:tr h="351100">
                <a:tc>
                  <a:txBody>
                    <a:bodyPr/>
                    <a:lstStyle/>
                    <a:p>
                      <a:pPr marL="0" lvl="0" indent="0" algn="l" rtl="0">
                        <a:spcBef>
                          <a:spcPts val="0"/>
                        </a:spcBef>
                        <a:spcAft>
                          <a:spcPts val="0"/>
                        </a:spcAft>
                        <a:buNone/>
                      </a:pPr>
                      <a:r>
                        <a:rPr lang="en">
                          <a:solidFill>
                            <a:srgbClr val="980000"/>
                          </a:solidFill>
                        </a:rPr>
                        <a:t>College Topics in Literature</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a:t>Composition and Writing</a:t>
                      </a:r>
                      <a:endParaRPr sz="1400"/>
                    </a:p>
                  </a:txBody>
                  <a:tcPr marL="68575" marR="68575" marT="68575" marB="68575"/>
                </a:tc>
                <a:tc>
                  <a:txBody>
                    <a:bodyPr/>
                    <a:lstStyle/>
                    <a:p>
                      <a:pPr marL="0" lvl="0" indent="0" algn="l" rtl="0">
                        <a:spcBef>
                          <a:spcPts val="0"/>
                        </a:spcBef>
                        <a:spcAft>
                          <a:spcPts val="0"/>
                        </a:spcAft>
                        <a:buNone/>
                      </a:pPr>
                      <a:r>
                        <a:rPr lang="en"/>
                        <a:t>Woo</a:t>
                      </a:r>
                      <a:endParaRPr sz="1400"/>
                    </a:p>
                  </a:txBody>
                  <a:tcPr marL="68575" marR="68575" marT="68575" marB="68575"/>
                </a:tc>
                <a:extLst>
                  <a:ext uri="{0D108BD9-81ED-4DB2-BD59-A6C34878D82A}">
                    <a16:rowId xmlns:a16="http://schemas.microsoft.com/office/drawing/2014/main" val="10007"/>
                  </a:ext>
                </a:extLst>
              </a:tr>
              <a:tr h="351100">
                <a:tc>
                  <a:txBody>
                    <a:bodyPr/>
                    <a:lstStyle/>
                    <a:p>
                      <a:pPr marL="0" lvl="0" indent="0" algn="l" rtl="0">
                        <a:spcBef>
                          <a:spcPts val="0"/>
                        </a:spcBef>
                        <a:spcAft>
                          <a:spcPts val="0"/>
                        </a:spcAft>
                        <a:buNone/>
                      </a:pPr>
                      <a:r>
                        <a:rPr lang="en" sz="1400">
                          <a:solidFill>
                            <a:srgbClr val="980000"/>
                          </a:solidFill>
                        </a:rPr>
                        <a:t>College Topics in Social Sciences</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History of Technology</a:t>
                      </a:r>
                      <a:endParaRPr sz="1400"/>
                    </a:p>
                  </a:txBody>
                  <a:tcPr marL="68575" marR="68575" marT="68575" marB="68575"/>
                </a:tc>
                <a:tc>
                  <a:txBody>
                    <a:bodyPr/>
                    <a:lstStyle/>
                    <a:p>
                      <a:pPr marL="0" lvl="0" indent="0" algn="l" rtl="0">
                        <a:spcBef>
                          <a:spcPts val="0"/>
                        </a:spcBef>
                        <a:spcAft>
                          <a:spcPts val="0"/>
                        </a:spcAft>
                        <a:buNone/>
                      </a:pPr>
                      <a:r>
                        <a:rPr lang="en" sz="1400"/>
                        <a:t>Halvorson</a:t>
                      </a:r>
                      <a:endParaRPr sz="1400"/>
                    </a:p>
                  </a:txBody>
                  <a:tcPr marL="68575" marR="68575" marT="68575" marB="68575"/>
                </a:tc>
                <a:extLst>
                  <a:ext uri="{0D108BD9-81ED-4DB2-BD59-A6C34878D82A}">
                    <a16:rowId xmlns:a16="http://schemas.microsoft.com/office/drawing/2014/main" val="10008"/>
                  </a:ext>
                </a:extLst>
              </a:tr>
            </a:tbl>
          </a:graphicData>
        </a:graphic>
      </p:graphicFrame>
      <p:pic>
        <p:nvPicPr>
          <p:cNvPr id="174" name="Google Shape;174;p26"/>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175" name="Google Shape;175;p26"/>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Requirements for AA Degree</a:t>
            </a:r>
            <a:endParaRPr>
              <a:solidFill>
                <a:srgbClr val="980000"/>
              </a:solidFill>
            </a:endParaRPr>
          </a:p>
        </p:txBody>
      </p:sp>
      <p:pic>
        <p:nvPicPr>
          <p:cNvPr id="181" name="Google Shape;181;p27"/>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182" name="Google Shape;182;p27"/>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83" name="Google Shape;183;p27"/>
          <p:cNvSpPr txBox="1">
            <a:spLocks noGrp="1"/>
          </p:cNvSpPr>
          <p:nvPr>
            <p:ph type="subTitle" idx="4294967295"/>
          </p:nvPr>
        </p:nvSpPr>
        <p:spPr>
          <a:xfrm>
            <a:off x="27750" y="709147"/>
            <a:ext cx="9088500" cy="39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u="sng">
                <a:solidFill>
                  <a:schemeClr val="hlink"/>
                </a:solidFill>
                <a:latin typeface="Arial"/>
                <a:ea typeface="Arial"/>
                <a:cs typeface="Arial"/>
                <a:sym typeface="Arial"/>
                <a:hlinkClick r:id="rId4"/>
              </a:rPr>
              <a:t>https://docs.google.com/spreadsheets/d/196NMF_FYXj6Etbw-A38JfXx5hH6x9Ct5eizOZdiepHs/edit</a:t>
            </a:r>
            <a:endParaRPr sz="2000">
              <a:solidFill>
                <a:srgbClr val="000000"/>
              </a:solidFill>
              <a:latin typeface="Trebuchet MS"/>
              <a:ea typeface="Trebuchet MS"/>
              <a:cs typeface="Trebuchet MS"/>
              <a:sym typeface="Trebuchet MS"/>
            </a:endParaRPr>
          </a:p>
          <a:p>
            <a:pPr marL="0" lvl="0" indent="0" algn="l" rtl="0">
              <a:spcBef>
                <a:spcPts val="1000"/>
              </a:spcBef>
              <a:spcAft>
                <a:spcPts val="0"/>
              </a:spcAft>
              <a:buNone/>
            </a:pPr>
            <a:r>
              <a:rPr lang="en" sz="1200">
                <a:solidFill>
                  <a:srgbClr val="000000"/>
                </a:solidFill>
                <a:latin typeface="Arial"/>
                <a:ea typeface="Arial"/>
                <a:cs typeface="Arial"/>
                <a:sym typeface="Arial"/>
              </a:rPr>
              <a:t>1) 4 semesters of college seminar</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2) 2 semesters of college math</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3) 2 semesters of college lab sciences (if you take bio as a HS course, you will still need to take another college-level lab science course)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4) 2 semesters of college foreign language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5) 2 semesters of College Experience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6) 2 semesters of college humanities and/or social science courses</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7) 1 semester of college arts</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8) any additional courses necessary to bring our total number of credits to 60</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9) Maintain a college GPA of 2.0 or higher</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10) 80 hours of community service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11) four years of Writing and Thinking (taken at the beginning of each school year)</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1000"/>
              </a:spcAft>
              <a:buNone/>
            </a:pPr>
            <a:r>
              <a:rPr lang="en" sz="2000">
                <a:solidFill>
                  <a:srgbClr val="0000FF"/>
                </a:solidFill>
                <a:latin typeface="Trebuchet MS"/>
                <a:ea typeface="Trebuchet MS"/>
                <a:cs typeface="Trebuchet MS"/>
                <a:sym typeface="Trebuchet MS"/>
              </a:rPr>
              <a:t>       </a:t>
            </a:r>
            <a:endParaRPr sz="4000">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BARD Instructional format guidelines</a:t>
            </a:r>
            <a:endParaRPr>
              <a:solidFill>
                <a:srgbClr val="980000"/>
              </a:solidFill>
            </a:endParaRPr>
          </a:p>
        </p:txBody>
      </p:sp>
      <p:pic>
        <p:nvPicPr>
          <p:cNvPr id="189" name="Google Shape;189;p28"/>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190" name="Google Shape;190;p28"/>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91" name="Google Shape;191;p28"/>
          <p:cNvSpPr txBox="1">
            <a:spLocks noGrp="1"/>
          </p:cNvSpPr>
          <p:nvPr>
            <p:ph type="subTitle" idx="4294967295"/>
          </p:nvPr>
        </p:nvSpPr>
        <p:spPr>
          <a:xfrm>
            <a:off x="27750" y="709147"/>
            <a:ext cx="9088500" cy="39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u="sng">
                <a:solidFill>
                  <a:schemeClr val="hlink"/>
                </a:solidFill>
                <a:latin typeface="Arial"/>
                <a:ea typeface="Arial"/>
                <a:cs typeface="Arial"/>
                <a:sym typeface="Arial"/>
                <a:hlinkClick r:id="rId4"/>
              </a:rPr>
              <a:t>https://drive.google.com/drive/u/0/folders/1OezcrKvzhInHl-9kpatCtDzPTF8QP8Ps</a:t>
            </a: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0000FF"/>
                </a:solidFill>
                <a:latin typeface="Trebuchet MS"/>
                <a:ea typeface="Trebuchet MS"/>
                <a:cs typeface="Trebuchet MS"/>
                <a:sym typeface="Trebuchet MS"/>
              </a:rPr>
              <a:t> </a:t>
            </a:r>
            <a:r>
              <a:rPr lang="en" sz="1900">
                <a:solidFill>
                  <a:srgbClr val="0000FF"/>
                </a:solidFill>
                <a:latin typeface="Trebuchet MS"/>
                <a:ea typeface="Trebuchet MS"/>
                <a:cs typeface="Trebuchet MS"/>
                <a:sym typeface="Trebuchet MS"/>
              </a:rPr>
              <a:t>Bard recommends the following seat time requirements for 18 week semester </a:t>
            </a:r>
            <a:endParaRPr sz="1900">
              <a:solidFill>
                <a:srgbClr val="0000FF"/>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r>
              <a:rPr lang="en" sz="2000">
                <a:solidFill>
                  <a:srgbClr val="0000FF"/>
                </a:solidFill>
                <a:latin typeface="Trebuchet MS"/>
                <a:ea typeface="Trebuchet MS"/>
                <a:cs typeface="Trebuchet MS"/>
                <a:sym typeface="Trebuchet MS"/>
              </a:rPr>
              <a:t>.</a:t>
            </a:r>
            <a:endParaRPr sz="2000">
              <a:solidFill>
                <a:srgbClr val="0000FF"/>
              </a:solidFill>
              <a:latin typeface="Trebuchet MS"/>
              <a:ea typeface="Trebuchet MS"/>
              <a:cs typeface="Trebuchet MS"/>
              <a:sym typeface="Trebuchet MS"/>
            </a:endParaRPr>
          </a:p>
          <a:p>
            <a:pPr marL="0" lvl="0" indent="0" algn="l" rtl="0">
              <a:lnSpc>
                <a:spcPct val="115000"/>
              </a:lnSpc>
              <a:spcBef>
                <a:spcPts val="1000"/>
              </a:spcBef>
              <a:spcAft>
                <a:spcPts val="1000"/>
              </a:spcAft>
              <a:buNone/>
            </a:pPr>
            <a:endParaRPr sz="2000">
              <a:solidFill>
                <a:srgbClr val="0000FF"/>
              </a:solidFill>
              <a:latin typeface="Trebuchet MS"/>
              <a:ea typeface="Trebuchet MS"/>
              <a:cs typeface="Trebuchet MS"/>
              <a:sym typeface="Trebuchet MS"/>
            </a:endParaRPr>
          </a:p>
        </p:txBody>
      </p:sp>
      <p:graphicFrame>
        <p:nvGraphicFramePr>
          <p:cNvPr id="192" name="Google Shape;192;p28"/>
          <p:cNvGraphicFramePr/>
          <p:nvPr/>
        </p:nvGraphicFramePr>
        <p:xfrm>
          <a:off x="322888" y="1746750"/>
          <a:ext cx="3000000" cy="3000000"/>
        </p:xfrm>
        <a:graphic>
          <a:graphicData uri="http://schemas.openxmlformats.org/drawingml/2006/table">
            <a:tbl>
              <a:tblPr>
                <a:noFill/>
                <a:tableStyleId>{A62ACBCC-96ED-42B5-BF88-54EAA0A78E73}</a:tableStyleId>
              </a:tblPr>
              <a:tblGrid>
                <a:gridCol w="2716800">
                  <a:extLst>
                    <a:ext uri="{9D8B030D-6E8A-4147-A177-3AD203B41FA5}">
                      <a16:colId xmlns:a16="http://schemas.microsoft.com/office/drawing/2014/main" val="20000"/>
                    </a:ext>
                  </a:extLst>
                </a:gridCol>
                <a:gridCol w="1425125">
                  <a:extLst>
                    <a:ext uri="{9D8B030D-6E8A-4147-A177-3AD203B41FA5}">
                      <a16:colId xmlns:a16="http://schemas.microsoft.com/office/drawing/2014/main" val="20001"/>
                    </a:ext>
                  </a:extLst>
                </a:gridCol>
                <a:gridCol w="2094150">
                  <a:extLst>
                    <a:ext uri="{9D8B030D-6E8A-4147-A177-3AD203B41FA5}">
                      <a16:colId xmlns:a16="http://schemas.microsoft.com/office/drawing/2014/main" val="20002"/>
                    </a:ext>
                  </a:extLst>
                </a:gridCol>
                <a:gridCol w="22621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b="1"/>
                        <a:t>Number of credits</a:t>
                      </a:r>
                      <a:endParaRPr b="1"/>
                    </a:p>
                  </a:txBody>
                  <a:tcPr marL="91425" marR="91425" marT="91425" marB="91425"/>
                </a:tc>
                <a:tc>
                  <a:txBody>
                    <a:bodyPr/>
                    <a:lstStyle/>
                    <a:p>
                      <a:pPr marL="0" lvl="0" indent="0" algn="ctr" rtl="0">
                        <a:spcBef>
                          <a:spcPts val="0"/>
                        </a:spcBef>
                        <a:spcAft>
                          <a:spcPts val="0"/>
                        </a:spcAft>
                        <a:buNone/>
                      </a:pPr>
                      <a:r>
                        <a:rPr lang="en" b="1"/>
                        <a:t>Instructional time per week</a:t>
                      </a:r>
                      <a:endParaRPr b="1"/>
                    </a:p>
                  </a:txBody>
                  <a:tcPr marL="91425" marR="91425" marT="91425" marB="91425"/>
                </a:tc>
                <a:tc>
                  <a:txBody>
                    <a:bodyPr/>
                    <a:lstStyle/>
                    <a:p>
                      <a:pPr marL="0" lvl="0" indent="0" algn="ctr" rtl="0">
                        <a:spcBef>
                          <a:spcPts val="0"/>
                        </a:spcBef>
                        <a:spcAft>
                          <a:spcPts val="0"/>
                        </a:spcAft>
                        <a:buNone/>
                      </a:pPr>
                      <a:r>
                        <a:rPr lang="en" b="1"/>
                        <a:t>Outside course work per week</a:t>
                      </a:r>
                      <a:endParaRPr b="1"/>
                    </a:p>
                  </a:txBody>
                  <a:tcPr marL="91425" marR="91425" marT="91425" marB="91425"/>
                </a:tc>
                <a:tc>
                  <a:txBody>
                    <a:bodyPr/>
                    <a:lstStyle/>
                    <a:p>
                      <a:pPr marL="0" lvl="0" indent="0" algn="ctr" rtl="0">
                        <a:spcBef>
                          <a:spcPts val="0"/>
                        </a:spcBef>
                        <a:spcAft>
                          <a:spcPts val="0"/>
                        </a:spcAft>
                        <a:buNone/>
                      </a:pPr>
                      <a:r>
                        <a:rPr lang="en" b="1"/>
                        <a:t>Type of instruction </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solidFill>
                            <a:srgbClr val="0000FF"/>
                          </a:solidFill>
                        </a:rPr>
                        <a:t>Three</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150 minutes </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300 minutes </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Traditional</a:t>
                      </a:r>
                      <a:endParaRPr b="1">
                        <a:solidFill>
                          <a:srgbClr val="0000FF"/>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b="1">
                          <a:solidFill>
                            <a:srgbClr val="0000FF"/>
                          </a:solidFill>
                        </a:rPr>
                        <a:t>Three</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75 minutes</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375 minutes</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Blended/Hybrid</a:t>
                      </a:r>
                      <a:endParaRPr b="1">
                        <a:solidFill>
                          <a:srgbClr val="0000FF"/>
                        </a:solidFill>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b="1">
                          <a:solidFill>
                            <a:srgbClr val="990000"/>
                          </a:solidFill>
                        </a:rPr>
                        <a:t>(Our school current schedule for 3 credit classes)</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en" b="1">
                          <a:solidFill>
                            <a:srgbClr val="990000"/>
                          </a:solidFill>
                        </a:rPr>
                        <a:t>200 minutes</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en" b="1">
                          <a:solidFill>
                            <a:srgbClr val="990000"/>
                          </a:solidFill>
                        </a:rPr>
                        <a:t>250 minutes</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en" b="1">
                          <a:solidFill>
                            <a:srgbClr val="990000"/>
                          </a:solidFill>
                        </a:rPr>
                        <a:t>Traditional/ Fully Online</a:t>
                      </a:r>
                      <a:endParaRPr b="1">
                        <a:solidFill>
                          <a:srgbClr val="990000"/>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Requirements for HS Diploma</a:t>
            </a:r>
            <a:endParaRPr>
              <a:solidFill>
                <a:srgbClr val="980000"/>
              </a:solidFill>
            </a:endParaRPr>
          </a:p>
        </p:txBody>
      </p:sp>
      <p:pic>
        <p:nvPicPr>
          <p:cNvPr id="198" name="Google Shape;198;p29"/>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199" name="Google Shape;199;p29"/>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00" name="Google Shape;200;p29"/>
          <p:cNvSpPr txBox="1">
            <a:spLocks noGrp="1"/>
          </p:cNvSpPr>
          <p:nvPr>
            <p:ph type="subTitle" idx="4294967295"/>
          </p:nvPr>
        </p:nvSpPr>
        <p:spPr>
          <a:xfrm>
            <a:off x="27750" y="709147"/>
            <a:ext cx="9088500" cy="39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u="sng">
                <a:solidFill>
                  <a:schemeClr val="hlink"/>
                </a:solidFill>
                <a:latin typeface="Arial"/>
                <a:ea typeface="Arial"/>
                <a:cs typeface="Arial"/>
                <a:sym typeface="Arial"/>
                <a:hlinkClick r:id="rId4"/>
              </a:rPr>
              <a:t>https://docs.google.com/spreadsheets/d/196NMF_FYXj6Etbw-A38JfXx5hH6x9Ct5eizOZdiepHs/edit</a:t>
            </a:r>
            <a:endParaRPr sz="2000">
              <a:solidFill>
                <a:srgbClr val="000000"/>
              </a:solidFill>
              <a:latin typeface="Trebuchet MS"/>
              <a:ea typeface="Trebuchet MS"/>
              <a:cs typeface="Trebuchet MS"/>
              <a:sym typeface="Trebuchet MS"/>
            </a:endParaRPr>
          </a:p>
          <a:p>
            <a:pPr marL="0" lvl="0" indent="0" algn="l" rtl="0">
              <a:spcBef>
                <a:spcPts val="1000"/>
              </a:spcBef>
              <a:spcAft>
                <a:spcPts val="0"/>
              </a:spcAft>
              <a:buNone/>
            </a:pPr>
            <a:r>
              <a:rPr lang="en" sz="1500">
                <a:solidFill>
                  <a:srgbClr val="000000"/>
                </a:solidFill>
                <a:latin typeface="Arial"/>
                <a:ea typeface="Arial"/>
                <a:cs typeface="Arial"/>
                <a:sym typeface="Arial"/>
              </a:rPr>
              <a:t>1) College Financial Literacy</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2) 4 years of English, Social Sciences, Mathematics and Science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3) 2 years of World language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4) 1 year of Visual and performing Arts</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5) 4 years of Health, Safety and Physical Education</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6) 1 year of Career and Technical Education</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7) 1 year of Electives and a total of at least 130 credits at the end of senior year.</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8) 80 hours of community service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9) Passing scores in both ELA and Math  Assessment  taken in High school (NJSLA; SAT; PSAT;ACT)</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b="1">
                <a:solidFill>
                  <a:srgbClr val="000000"/>
                </a:solidFill>
                <a:latin typeface="Arial"/>
                <a:ea typeface="Arial"/>
                <a:cs typeface="Arial"/>
                <a:sym typeface="Arial"/>
              </a:rPr>
              <a:t>10) Completion of FAFSA application is a new requirement for students this year</a:t>
            </a:r>
            <a:endParaRPr sz="1500" b="1">
              <a:solidFill>
                <a:srgbClr val="000000"/>
              </a:solidFill>
              <a:latin typeface="Arial"/>
              <a:ea typeface="Arial"/>
              <a:cs typeface="Arial"/>
              <a:sym typeface="Arial"/>
            </a:endParaRPr>
          </a:p>
          <a:p>
            <a:pPr marL="0" lvl="0" indent="0" algn="l" rtl="0">
              <a:spcBef>
                <a:spcPts val="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0"/>
              </a:spcBef>
              <a:spcAft>
                <a:spcPts val="1000"/>
              </a:spcAft>
              <a:buNone/>
            </a:pPr>
            <a:r>
              <a:rPr lang="en" sz="2000">
                <a:solidFill>
                  <a:srgbClr val="0000FF"/>
                </a:solidFill>
                <a:latin typeface="Trebuchet MS"/>
                <a:ea typeface="Trebuchet MS"/>
                <a:cs typeface="Trebuchet MS"/>
                <a:sym typeface="Trebuchet MS"/>
              </a:rPr>
              <a:t>       </a:t>
            </a:r>
            <a:endParaRPr sz="40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4"/>
        <p:cNvGrpSpPr/>
        <p:nvPr/>
      </p:nvGrpSpPr>
      <p:grpSpPr>
        <a:xfrm>
          <a:off x="0" y="0"/>
          <a:ext cx="0" cy="0"/>
          <a:chOff x="0" y="0"/>
          <a:chExt cx="0" cy="0"/>
        </a:xfrm>
      </p:grpSpPr>
      <p:sp>
        <p:nvSpPr>
          <p:cNvPr id="205" name="Google Shape;205;p30"/>
          <p:cNvSpPr txBox="1">
            <a:spLocks noGrp="1"/>
          </p:cNvSpPr>
          <p:nvPr>
            <p:ph type="subTitle" idx="1"/>
          </p:nvPr>
        </p:nvSpPr>
        <p:spPr>
          <a:xfrm>
            <a:off x="0" y="1127500"/>
            <a:ext cx="8827500" cy="2381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2400">
                <a:solidFill>
                  <a:srgbClr val="222222"/>
                </a:solidFill>
                <a:latin typeface="Trebuchet MS"/>
                <a:ea typeface="Trebuchet MS"/>
                <a:cs typeface="Trebuchet MS"/>
                <a:sym typeface="Trebuchet MS"/>
              </a:rPr>
              <a:t>SUMMER READING ASSESSMENT (9/14-9/18)</a:t>
            </a:r>
            <a:endParaRPr sz="24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222222"/>
                </a:solidFill>
                <a:latin typeface="Trebuchet MS"/>
                <a:ea typeface="Trebuchet MS"/>
                <a:cs typeface="Trebuchet MS"/>
                <a:sym typeface="Trebuchet MS"/>
              </a:rPr>
              <a:t>(Go to NBOE website to access Summer Reading and activities through CLEVER)</a:t>
            </a:r>
            <a:endParaRPr sz="20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endParaRPr sz="4000">
              <a:latin typeface="Trebuchet MS"/>
              <a:ea typeface="Trebuchet MS"/>
              <a:cs typeface="Trebuchet MS"/>
              <a:sym typeface="Trebuchet MS"/>
            </a:endParaRPr>
          </a:p>
        </p:txBody>
      </p:sp>
      <p:pic>
        <p:nvPicPr>
          <p:cNvPr id="206" name="Google Shape;206;p30"/>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207" name="Google Shape;207;p30"/>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30"/>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09" name="Google Shape;209;p30"/>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UPCOMING ASSESSMENT DATES</a:t>
            </a:r>
            <a:endParaRPr sz="4800">
              <a:solidFill>
                <a:srgbClr val="98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sp>
        <p:nvSpPr>
          <p:cNvPr id="214" name="Google Shape;214;p31"/>
          <p:cNvSpPr txBox="1">
            <a:spLocks noGrp="1"/>
          </p:cNvSpPr>
          <p:nvPr>
            <p:ph type="subTitle" idx="1"/>
          </p:nvPr>
        </p:nvSpPr>
        <p:spPr>
          <a:xfrm>
            <a:off x="0" y="1127500"/>
            <a:ext cx="8827500" cy="159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000">
                <a:latin typeface="Trebuchet MS"/>
                <a:ea typeface="Trebuchet MS"/>
                <a:cs typeface="Trebuchet MS"/>
                <a:sym typeface="Trebuchet MS"/>
              </a:rPr>
              <a:t>QUESTIONS AND FEEDBACK</a:t>
            </a:r>
            <a:endParaRPr sz="4000">
              <a:latin typeface="Trebuchet MS"/>
              <a:ea typeface="Trebuchet MS"/>
              <a:cs typeface="Trebuchet MS"/>
              <a:sym typeface="Trebuchet MS"/>
            </a:endParaRPr>
          </a:p>
        </p:txBody>
      </p:sp>
      <p:pic>
        <p:nvPicPr>
          <p:cNvPr id="215" name="Google Shape;215;p31"/>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216" name="Google Shape;216;p31"/>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1"/>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18" name="Google Shape;218;p31"/>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ctrTitle"/>
          </p:nvPr>
        </p:nvSpPr>
        <p:spPr>
          <a:xfrm>
            <a:off x="272400" y="302225"/>
            <a:ext cx="8599200" cy="210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Remote Learning</a:t>
            </a:r>
            <a:endParaRPr>
              <a:solidFill>
                <a:srgbClr val="980000"/>
              </a:solidFill>
            </a:endParaRPr>
          </a:p>
        </p:txBody>
      </p:sp>
      <p:sp>
        <p:nvSpPr>
          <p:cNvPr id="72" name="Google Shape;72;p15"/>
          <p:cNvSpPr txBox="1">
            <a:spLocks noGrp="1"/>
          </p:cNvSpPr>
          <p:nvPr>
            <p:ph type="subTitle" idx="1"/>
          </p:nvPr>
        </p:nvSpPr>
        <p:spPr>
          <a:xfrm>
            <a:off x="410900" y="2411236"/>
            <a:ext cx="85206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September 8 - November 17</a:t>
            </a:r>
            <a:endParaRPr sz="3000"/>
          </a:p>
        </p:txBody>
      </p:sp>
      <p:pic>
        <p:nvPicPr>
          <p:cNvPr id="73" name="Google Shape;73;p15"/>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74" name="Google Shape;74;p15"/>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5"/>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0"/>
            <a:ext cx="8520600" cy="75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980000"/>
                </a:solidFill>
              </a:rPr>
              <a:t>Remote Learning ETIQUETTE</a:t>
            </a:r>
            <a:endParaRPr sz="3500">
              <a:solidFill>
                <a:srgbClr val="980000"/>
              </a:solidFill>
            </a:endParaRPr>
          </a:p>
        </p:txBody>
      </p:sp>
      <p:sp>
        <p:nvSpPr>
          <p:cNvPr id="81" name="Google Shape;81;p16"/>
          <p:cNvSpPr txBox="1">
            <a:spLocks noGrp="1"/>
          </p:cNvSpPr>
          <p:nvPr>
            <p:ph type="body" idx="1"/>
          </p:nvPr>
        </p:nvSpPr>
        <p:spPr>
          <a:xfrm>
            <a:off x="664750" y="751800"/>
            <a:ext cx="8058600" cy="2403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Char char="●"/>
            </a:pPr>
            <a:r>
              <a:rPr lang="en" sz="2000">
                <a:solidFill>
                  <a:srgbClr val="434343"/>
                </a:solidFill>
              </a:rPr>
              <a:t>Arrive on time</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Mute upon Entry</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Video On</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Appropriate Language</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Mutual Respect</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Actively Participate</a:t>
            </a:r>
            <a:endParaRPr sz="2000">
              <a:solidFill>
                <a:srgbClr val="434343"/>
              </a:solidFill>
            </a:endParaRPr>
          </a:p>
          <a:p>
            <a:pPr marL="0" lvl="0" indent="0" algn="l" rtl="0">
              <a:spcBef>
                <a:spcPts val="1600"/>
              </a:spcBef>
              <a:spcAft>
                <a:spcPts val="1600"/>
              </a:spcAft>
              <a:buNone/>
            </a:pPr>
            <a:endParaRPr sz="3000"/>
          </a:p>
        </p:txBody>
      </p:sp>
      <p:pic>
        <p:nvPicPr>
          <p:cNvPr id="82" name="Google Shape;82;p16"/>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83" name="Google Shape;83;p16"/>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6"/>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6400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980000"/>
                </a:solidFill>
              </a:rPr>
              <a:t>IN-PERSON INGRESS PROCEDURES</a:t>
            </a:r>
            <a:endParaRPr sz="3000">
              <a:solidFill>
                <a:srgbClr val="980000"/>
              </a:solidFill>
            </a:endParaRPr>
          </a:p>
        </p:txBody>
      </p:sp>
      <p:sp>
        <p:nvSpPr>
          <p:cNvPr id="90" name="Google Shape;90;p17"/>
          <p:cNvSpPr txBox="1">
            <a:spLocks noGrp="1"/>
          </p:cNvSpPr>
          <p:nvPr>
            <p:ph type="body" idx="1"/>
          </p:nvPr>
        </p:nvSpPr>
        <p:spPr>
          <a:xfrm>
            <a:off x="311700" y="865000"/>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434343"/>
                </a:solidFill>
              </a:rPr>
              <a:t>TEMPERATURE CHECK (&lt;100.4°)&amp; SYMPTOMS CHECK BEFORE LEAVING HOME</a:t>
            </a:r>
            <a:endParaRPr sz="2000" b="1">
              <a:solidFill>
                <a:srgbClr val="434343"/>
              </a:solidFill>
            </a:endParaRPr>
          </a:p>
          <a:p>
            <a:pPr marL="0" lvl="0" indent="0" algn="l" rtl="0">
              <a:spcBef>
                <a:spcPts val="1600"/>
              </a:spcBef>
              <a:spcAft>
                <a:spcPts val="1600"/>
              </a:spcAft>
              <a:buNone/>
            </a:pPr>
            <a:r>
              <a:rPr lang="en" sz="2000">
                <a:solidFill>
                  <a:srgbClr val="434343"/>
                </a:solidFill>
              </a:rPr>
              <a:t>COLLEGE STUDENTS LINE UP AT CAMDEN ST &amp; 16th AVE DOOR TOWARD LOADING DOCK BY 8:15 AM (No Tardiness)</a:t>
            </a:r>
            <a:endParaRPr sz="2000">
              <a:solidFill>
                <a:srgbClr val="434343"/>
              </a:solidFill>
            </a:endParaRPr>
          </a:p>
        </p:txBody>
      </p:sp>
      <p:pic>
        <p:nvPicPr>
          <p:cNvPr id="91" name="Google Shape;91;p17"/>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92" name="Google Shape;92;p17"/>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7"/>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94" name="Google Shape;94;p17"/>
          <p:cNvSpPr txBox="1">
            <a:spLocks noGrp="1"/>
          </p:cNvSpPr>
          <p:nvPr>
            <p:ph type="body" idx="2"/>
          </p:nvPr>
        </p:nvSpPr>
        <p:spPr>
          <a:xfrm>
            <a:off x="4832400" y="865000"/>
            <a:ext cx="41577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MUST WEAR MASK &amp; SOCIAL DISTANCE</a:t>
            </a:r>
            <a:endParaRPr>
              <a:solidFill>
                <a:srgbClr val="434343"/>
              </a:solidFill>
            </a:endParaRPr>
          </a:p>
          <a:p>
            <a:pPr marL="457200" lvl="0" indent="-317500" algn="l" rtl="0">
              <a:spcBef>
                <a:spcPts val="1600"/>
              </a:spcBef>
              <a:spcAft>
                <a:spcPts val="0"/>
              </a:spcAft>
              <a:buClr>
                <a:srgbClr val="434343"/>
              </a:buClr>
              <a:buSzPts val="1400"/>
              <a:buChar char="●"/>
            </a:pPr>
            <a:r>
              <a:rPr lang="en">
                <a:solidFill>
                  <a:srgbClr val="434343"/>
                </a:solidFill>
              </a:rPr>
              <a:t>SYMPTOMS CHECK QUESTIONS</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TEMPERATURE CHECK (&lt;100.4°F)</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FOOTWEAR SANITIZING (Closed toe shoes required -- no sandals/slides)</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HAND SANITIZING</a:t>
            </a:r>
            <a:endParaRPr>
              <a:solidFill>
                <a:srgbClr val="434343"/>
              </a:solidFill>
            </a:endParaRPr>
          </a:p>
          <a:p>
            <a:pPr marL="0" lvl="0" indent="0" algn="l" rtl="0">
              <a:spcBef>
                <a:spcPts val="1600"/>
              </a:spcBef>
              <a:spcAft>
                <a:spcPts val="0"/>
              </a:spcAft>
              <a:buNone/>
            </a:pPr>
            <a:r>
              <a:rPr lang="en">
                <a:solidFill>
                  <a:srgbClr val="434343"/>
                </a:solidFill>
              </a:rPr>
              <a:t>FOLLOW DIRECTIONS OF SIGNS AND HALL MONITORS</a:t>
            </a:r>
            <a:endParaRPr>
              <a:solidFill>
                <a:srgbClr val="434343"/>
              </a:solidFill>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980000"/>
                </a:solidFill>
              </a:rPr>
              <a:t>IN-PERSON HEALTH &amp; SAFETY PROTOCOLS</a:t>
            </a:r>
            <a:endParaRPr sz="4800">
              <a:solidFill>
                <a:srgbClr val="980000"/>
              </a:solidFill>
            </a:endParaRPr>
          </a:p>
        </p:txBody>
      </p:sp>
      <p:sp>
        <p:nvSpPr>
          <p:cNvPr id="100" name="Google Shape;100;p18"/>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8"/>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i="1">
              <a:solidFill>
                <a:srgbClr val="434343"/>
              </a:solidFill>
              <a:latin typeface="Trebuchet MS"/>
              <a:ea typeface="Trebuchet MS"/>
              <a:cs typeface="Trebuchet MS"/>
              <a:sym typeface="Trebuchet MS"/>
            </a:endParaRPr>
          </a:p>
        </p:txBody>
      </p:sp>
      <p:sp>
        <p:nvSpPr>
          <p:cNvPr id="102" name="Google Shape;102;p18"/>
          <p:cNvSpPr txBox="1">
            <a:spLocks noGrp="1"/>
          </p:cNvSpPr>
          <p:nvPr>
            <p:ph type="body" idx="2"/>
          </p:nvPr>
        </p:nvSpPr>
        <p:spPr>
          <a:xfrm>
            <a:off x="4832400" y="869050"/>
            <a:ext cx="3999900" cy="40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ONLY 10 STUDENTS PER CLASSROOM</a:t>
            </a:r>
            <a:endParaRPr sz="1600">
              <a:solidFill>
                <a:srgbClr val="000000"/>
              </a:solidFill>
            </a:endParaRPr>
          </a:p>
          <a:p>
            <a:pPr marL="0" lvl="0" indent="0" algn="l" rtl="0">
              <a:spcBef>
                <a:spcPts val="1600"/>
              </a:spcBef>
              <a:spcAft>
                <a:spcPts val="0"/>
              </a:spcAft>
              <a:buNone/>
            </a:pPr>
            <a:r>
              <a:rPr lang="en" sz="1600">
                <a:solidFill>
                  <a:srgbClr val="000000"/>
                </a:solidFill>
              </a:rPr>
              <a:t>6 FOOT SOCIAL DISTANCING</a:t>
            </a:r>
            <a:endParaRPr sz="1600">
              <a:solidFill>
                <a:srgbClr val="000000"/>
              </a:solidFill>
            </a:endParaRPr>
          </a:p>
          <a:p>
            <a:pPr marL="0" lvl="0" indent="0" algn="l" rtl="0">
              <a:spcBef>
                <a:spcPts val="1600"/>
              </a:spcBef>
              <a:spcAft>
                <a:spcPts val="0"/>
              </a:spcAft>
              <a:buNone/>
            </a:pPr>
            <a:r>
              <a:rPr lang="en" sz="1600">
                <a:solidFill>
                  <a:srgbClr val="000000"/>
                </a:solidFill>
              </a:rPr>
              <a:t>EACH DESK WILL HAVE 3-SIDED CLEAR PLASTIC PROTECTOR</a:t>
            </a:r>
            <a:endParaRPr sz="1600">
              <a:solidFill>
                <a:srgbClr val="000000"/>
              </a:solidFill>
            </a:endParaRPr>
          </a:p>
          <a:p>
            <a:pPr marL="0" lvl="0" indent="0" algn="l" rtl="0">
              <a:spcBef>
                <a:spcPts val="1600"/>
              </a:spcBef>
              <a:spcAft>
                <a:spcPts val="0"/>
              </a:spcAft>
              <a:buNone/>
            </a:pPr>
            <a:r>
              <a:rPr lang="en" sz="1600">
                <a:solidFill>
                  <a:srgbClr val="000000"/>
                </a:solidFill>
              </a:rPr>
              <a:t>BREAKFAST &amp; LUNCH IN CLASSROOMS (COLD LUNCH FROM HOME IN CLOSED CONTAINERS -- NO DELIVERIES, NO MICROWAVE, NO SHARING)</a:t>
            </a:r>
            <a:endParaRPr sz="1600">
              <a:solidFill>
                <a:srgbClr val="000000"/>
              </a:solidFill>
            </a:endParaRPr>
          </a:p>
          <a:p>
            <a:pPr marL="0" lvl="0" indent="0" algn="l" rtl="0">
              <a:spcBef>
                <a:spcPts val="1600"/>
              </a:spcBef>
              <a:spcAft>
                <a:spcPts val="1600"/>
              </a:spcAft>
              <a:buNone/>
            </a:pPr>
            <a:r>
              <a:rPr lang="en" sz="1600">
                <a:solidFill>
                  <a:srgbClr val="000000"/>
                </a:solidFill>
              </a:rPr>
              <a:t>MUST BRING WATER BOTTLES (NAME OR OTHER ID MARKING)</a:t>
            </a:r>
            <a:endParaRPr sz="1600">
              <a:solidFill>
                <a:srgbClr val="000000"/>
              </a:solidFill>
            </a:endParaRPr>
          </a:p>
        </p:txBody>
      </p:sp>
      <p:pic>
        <p:nvPicPr>
          <p:cNvPr id="103" name="Google Shape;103;p18"/>
          <p:cNvPicPr preferRelativeResize="0"/>
          <p:nvPr/>
        </p:nvPicPr>
        <p:blipFill>
          <a:blip r:embed="rId3">
            <a:alphaModFix/>
          </a:blip>
          <a:stretch>
            <a:fillRect/>
          </a:stretch>
        </p:blipFill>
        <p:spPr>
          <a:xfrm rot="-5400000">
            <a:off x="-9112" y="1284326"/>
            <a:ext cx="4184520" cy="31383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980000"/>
                </a:solidFill>
              </a:rPr>
              <a:t>IN-PERSON HEALTH &amp; SAFETY PROTOCOLS</a:t>
            </a:r>
            <a:endParaRPr sz="4800">
              <a:solidFill>
                <a:srgbClr val="980000"/>
              </a:solidFill>
            </a:endParaRPr>
          </a:p>
        </p:txBody>
      </p:sp>
      <p:sp>
        <p:nvSpPr>
          <p:cNvPr id="109" name="Google Shape;109;p19"/>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9"/>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i="1">
              <a:solidFill>
                <a:srgbClr val="434343"/>
              </a:solidFill>
              <a:latin typeface="Trebuchet MS"/>
              <a:ea typeface="Trebuchet MS"/>
              <a:cs typeface="Trebuchet MS"/>
              <a:sym typeface="Trebuchet MS"/>
            </a:endParaRPr>
          </a:p>
        </p:txBody>
      </p:sp>
      <p:sp>
        <p:nvSpPr>
          <p:cNvPr id="111" name="Google Shape;111;p19"/>
          <p:cNvSpPr txBox="1">
            <a:spLocks noGrp="1"/>
          </p:cNvSpPr>
          <p:nvPr>
            <p:ph type="body" idx="2"/>
          </p:nvPr>
        </p:nvSpPr>
        <p:spPr>
          <a:xfrm>
            <a:off x="4832400" y="869050"/>
            <a:ext cx="3999900" cy="40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EACH ROOM WILL HAVE SANITIZING KIT (STUDENTS WILL SUPPORT WITH DISINFECTING DESKS &amp; CHAIRS)</a:t>
            </a:r>
            <a:endParaRPr sz="1600">
              <a:solidFill>
                <a:srgbClr val="000000"/>
              </a:solidFill>
            </a:endParaRPr>
          </a:p>
          <a:p>
            <a:pPr marL="0" lvl="0" indent="0" algn="l" rtl="0">
              <a:spcBef>
                <a:spcPts val="1600"/>
              </a:spcBef>
              <a:spcAft>
                <a:spcPts val="0"/>
              </a:spcAft>
              <a:buNone/>
            </a:pPr>
            <a:r>
              <a:rPr lang="en" sz="1600">
                <a:solidFill>
                  <a:srgbClr val="000000"/>
                </a:solidFill>
              </a:rPr>
              <a:t>CUSTODIAL DETAILS SCHEDULED TO DISINFECT HIGH-TOUCH AREAS DAILY</a:t>
            </a:r>
            <a:endParaRPr sz="1600">
              <a:solidFill>
                <a:srgbClr val="000000"/>
              </a:solidFill>
            </a:endParaRPr>
          </a:p>
          <a:p>
            <a:pPr marL="0" lvl="0" indent="0" algn="l" rtl="0">
              <a:spcBef>
                <a:spcPts val="1600"/>
              </a:spcBef>
              <a:spcAft>
                <a:spcPts val="0"/>
              </a:spcAft>
              <a:buNone/>
            </a:pPr>
            <a:r>
              <a:rPr lang="en" sz="1600">
                <a:solidFill>
                  <a:srgbClr val="000000"/>
                </a:solidFill>
              </a:rPr>
              <a:t>ROOMS SANITIZED EACH DAY WITH DISINFECTANT MISTING EQUIPMENT</a:t>
            </a:r>
            <a:endParaRPr sz="1600">
              <a:solidFill>
                <a:srgbClr val="000000"/>
              </a:solidFill>
            </a:endParaRPr>
          </a:p>
          <a:p>
            <a:pPr marL="0" lvl="0" indent="0" algn="l" rtl="0">
              <a:spcBef>
                <a:spcPts val="1600"/>
              </a:spcBef>
              <a:spcAft>
                <a:spcPts val="1600"/>
              </a:spcAft>
              <a:buNone/>
            </a:pPr>
            <a:r>
              <a:rPr lang="en" sz="1600">
                <a:solidFill>
                  <a:srgbClr val="000000"/>
                </a:solidFill>
              </a:rPr>
              <a:t>CUSTODIAL SUPERVISOR &amp; PRINCIPAL CONFIRM DISINFECTED DAILY  </a:t>
            </a:r>
            <a:endParaRPr sz="1600">
              <a:solidFill>
                <a:srgbClr val="000000"/>
              </a:solidFill>
            </a:endParaRPr>
          </a:p>
        </p:txBody>
      </p:sp>
      <p:pic>
        <p:nvPicPr>
          <p:cNvPr id="112" name="Google Shape;112;p19"/>
          <p:cNvPicPr preferRelativeResize="0"/>
          <p:nvPr/>
        </p:nvPicPr>
        <p:blipFill rotWithShape="1">
          <a:blip r:embed="rId3">
            <a:alphaModFix/>
          </a:blip>
          <a:srcRect/>
          <a:stretch/>
        </p:blipFill>
        <p:spPr>
          <a:xfrm rot="-5400000">
            <a:off x="-211362" y="1392101"/>
            <a:ext cx="4184520" cy="31383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ctrTitle"/>
          </p:nvPr>
        </p:nvSpPr>
        <p:spPr>
          <a:xfrm>
            <a:off x="311700" y="152575"/>
            <a:ext cx="85206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Bell Schedule</a:t>
            </a:r>
            <a:endParaRPr>
              <a:solidFill>
                <a:srgbClr val="980000"/>
              </a:solidFill>
            </a:endParaRPr>
          </a:p>
        </p:txBody>
      </p:sp>
      <p:pic>
        <p:nvPicPr>
          <p:cNvPr id="118" name="Google Shape;118;p20"/>
          <p:cNvPicPr preferRelativeResize="0"/>
          <p:nvPr/>
        </p:nvPicPr>
        <p:blipFill>
          <a:blip r:embed="rId3">
            <a:alphaModFix/>
          </a:blip>
          <a:stretch>
            <a:fillRect/>
          </a:stretch>
        </p:blipFill>
        <p:spPr>
          <a:xfrm>
            <a:off x="139373" y="3960250"/>
            <a:ext cx="3370703" cy="1185450"/>
          </a:xfrm>
          <a:prstGeom prst="rect">
            <a:avLst/>
          </a:prstGeom>
          <a:noFill/>
          <a:ln>
            <a:noFill/>
          </a:ln>
        </p:spPr>
      </p:pic>
      <p:sp>
        <p:nvSpPr>
          <p:cNvPr id="119" name="Google Shape;119;p20"/>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0"/>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graphicFrame>
        <p:nvGraphicFramePr>
          <p:cNvPr id="121" name="Google Shape;121;p20"/>
          <p:cNvGraphicFramePr/>
          <p:nvPr/>
        </p:nvGraphicFramePr>
        <p:xfrm>
          <a:off x="125" y="1204550"/>
          <a:ext cx="3000000" cy="3000000"/>
        </p:xfrm>
        <a:graphic>
          <a:graphicData uri="http://schemas.openxmlformats.org/drawingml/2006/table">
            <a:tbl>
              <a:tblPr>
                <a:noFill/>
                <a:tableStyleId>{A62ACBCC-96ED-42B5-BF88-54EAA0A78E73}</a:tableStyleId>
              </a:tblPr>
              <a:tblGrid>
                <a:gridCol w="831275">
                  <a:extLst>
                    <a:ext uri="{9D8B030D-6E8A-4147-A177-3AD203B41FA5}">
                      <a16:colId xmlns:a16="http://schemas.microsoft.com/office/drawing/2014/main" val="20000"/>
                    </a:ext>
                  </a:extLst>
                </a:gridCol>
                <a:gridCol w="831275">
                  <a:extLst>
                    <a:ext uri="{9D8B030D-6E8A-4147-A177-3AD203B41FA5}">
                      <a16:colId xmlns:a16="http://schemas.microsoft.com/office/drawing/2014/main" val="20001"/>
                    </a:ext>
                  </a:extLst>
                </a:gridCol>
                <a:gridCol w="831275">
                  <a:extLst>
                    <a:ext uri="{9D8B030D-6E8A-4147-A177-3AD203B41FA5}">
                      <a16:colId xmlns:a16="http://schemas.microsoft.com/office/drawing/2014/main" val="20002"/>
                    </a:ext>
                  </a:extLst>
                </a:gridCol>
                <a:gridCol w="831275">
                  <a:extLst>
                    <a:ext uri="{9D8B030D-6E8A-4147-A177-3AD203B41FA5}">
                      <a16:colId xmlns:a16="http://schemas.microsoft.com/office/drawing/2014/main" val="20003"/>
                    </a:ext>
                  </a:extLst>
                </a:gridCol>
                <a:gridCol w="831275">
                  <a:extLst>
                    <a:ext uri="{9D8B030D-6E8A-4147-A177-3AD203B41FA5}">
                      <a16:colId xmlns:a16="http://schemas.microsoft.com/office/drawing/2014/main" val="20004"/>
                    </a:ext>
                  </a:extLst>
                </a:gridCol>
                <a:gridCol w="831275">
                  <a:extLst>
                    <a:ext uri="{9D8B030D-6E8A-4147-A177-3AD203B41FA5}">
                      <a16:colId xmlns:a16="http://schemas.microsoft.com/office/drawing/2014/main" val="20005"/>
                    </a:ext>
                  </a:extLst>
                </a:gridCol>
                <a:gridCol w="831275">
                  <a:extLst>
                    <a:ext uri="{9D8B030D-6E8A-4147-A177-3AD203B41FA5}">
                      <a16:colId xmlns:a16="http://schemas.microsoft.com/office/drawing/2014/main" val="20006"/>
                    </a:ext>
                  </a:extLst>
                </a:gridCol>
                <a:gridCol w="831275">
                  <a:extLst>
                    <a:ext uri="{9D8B030D-6E8A-4147-A177-3AD203B41FA5}">
                      <a16:colId xmlns:a16="http://schemas.microsoft.com/office/drawing/2014/main" val="20007"/>
                    </a:ext>
                  </a:extLst>
                </a:gridCol>
                <a:gridCol w="831275">
                  <a:extLst>
                    <a:ext uri="{9D8B030D-6E8A-4147-A177-3AD203B41FA5}">
                      <a16:colId xmlns:a16="http://schemas.microsoft.com/office/drawing/2014/main" val="20008"/>
                    </a:ext>
                  </a:extLst>
                </a:gridCol>
                <a:gridCol w="831275">
                  <a:extLst>
                    <a:ext uri="{9D8B030D-6E8A-4147-A177-3AD203B41FA5}">
                      <a16:colId xmlns:a16="http://schemas.microsoft.com/office/drawing/2014/main" val="20009"/>
                    </a:ext>
                  </a:extLst>
                </a:gridCol>
                <a:gridCol w="831275">
                  <a:extLst>
                    <a:ext uri="{9D8B030D-6E8A-4147-A177-3AD203B41FA5}">
                      <a16:colId xmlns:a16="http://schemas.microsoft.com/office/drawing/2014/main" val="20010"/>
                    </a:ext>
                  </a:extLst>
                </a:gridCol>
              </a:tblGrid>
              <a:tr h="1080575">
                <a:tc>
                  <a:txBody>
                    <a:bodyPr/>
                    <a:lstStyle/>
                    <a:p>
                      <a:pPr marL="0" lvl="0" indent="0" algn="ctr" rtl="0">
                        <a:spcBef>
                          <a:spcPts val="0"/>
                        </a:spcBef>
                        <a:spcAft>
                          <a:spcPts val="0"/>
                        </a:spcAft>
                        <a:buNone/>
                      </a:pPr>
                      <a:r>
                        <a:rPr lang="en" sz="2000" b="1"/>
                        <a:t>HR</a:t>
                      </a:r>
                      <a:endParaRPr sz="2000" b="1"/>
                    </a:p>
                  </a:txBody>
                  <a:tcPr marL="91425" marR="91425" marT="91425" marB="91425" anchor="ctr"/>
                </a:tc>
                <a:tc>
                  <a:txBody>
                    <a:bodyPr/>
                    <a:lstStyle/>
                    <a:p>
                      <a:pPr marL="0" lvl="0" indent="0" algn="ctr" rtl="0">
                        <a:spcBef>
                          <a:spcPts val="0"/>
                        </a:spcBef>
                        <a:spcAft>
                          <a:spcPts val="0"/>
                        </a:spcAft>
                        <a:buNone/>
                      </a:pPr>
                      <a:r>
                        <a:rPr lang="en" sz="2000" b="1"/>
                        <a:t>1</a:t>
                      </a:r>
                      <a:endParaRPr sz="2000" b="1"/>
                    </a:p>
                  </a:txBody>
                  <a:tcPr marL="91425" marR="91425" marT="91425" marB="91425" anchor="ctr"/>
                </a:tc>
                <a:tc>
                  <a:txBody>
                    <a:bodyPr/>
                    <a:lstStyle/>
                    <a:p>
                      <a:pPr marL="0" lvl="0" indent="0" algn="ctr" rtl="0">
                        <a:spcBef>
                          <a:spcPts val="0"/>
                        </a:spcBef>
                        <a:spcAft>
                          <a:spcPts val="0"/>
                        </a:spcAft>
                        <a:buNone/>
                      </a:pPr>
                      <a:r>
                        <a:rPr lang="en" sz="2000" b="1"/>
                        <a:t>2</a:t>
                      </a:r>
                      <a:endParaRPr sz="2000" b="1"/>
                    </a:p>
                  </a:txBody>
                  <a:tcPr marL="91425" marR="91425" marT="91425" marB="91425" anchor="ctr"/>
                </a:tc>
                <a:tc>
                  <a:txBody>
                    <a:bodyPr/>
                    <a:lstStyle/>
                    <a:p>
                      <a:pPr marL="0" lvl="0" indent="0" algn="ctr" rtl="0">
                        <a:spcBef>
                          <a:spcPts val="0"/>
                        </a:spcBef>
                        <a:spcAft>
                          <a:spcPts val="0"/>
                        </a:spcAft>
                        <a:buNone/>
                      </a:pPr>
                      <a:r>
                        <a:rPr lang="en" sz="2000" b="1"/>
                        <a:t>3</a:t>
                      </a:r>
                      <a:endParaRPr sz="2000" b="1"/>
                    </a:p>
                  </a:txBody>
                  <a:tcPr marL="91425" marR="91425" marT="91425" marB="91425" anchor="ctr"/>
                </a:tc>
                <a:tc>
                  <a:txBody>
                    <a:bodyPr/>
                    <a:lstStyle/>
                    <a:p>
                      <a:pPr marL="0" lvl="0" indent="0" algn="ctr" rtl="0">
                        <a:spcBef>
                          <a:spcPts val="0"/>
                        </a:spcBef>
                        <a:spcAft>
                          <a:spcPts val="0"/>
                        </a:spcAft>
                        <a:buNone/>
                      </a:pPr>
                      <a:r>
                        <a:rPr lang="en" sz="2000" b="1"/>
                        <a:t>4</a:t>
                      </a:r>
                      <a:endParaRPr sz="2000" b="1"/>
                    </a:p>
                  </a:txBody>
                  <a:tcPr marL="91425" marR="91425" marT="91425" marB="91425" anchor="ctr"/>
                </a:tc>
                <a:tc>
                  <a:txBody>
                    <a:bodyPr/>
                    <a:lstStyle/>
                    <a:p>
                      <a:pPr marL="0" lvl="0" indent="0" algn="ctr" rtl="0">
                        <a:spcBef>
                          <a:spcPts val="0"/>
                        </a:spcBef>
                        <a:spcAft>
                          <a:spcPts val="0"/>
                        </a:spcAft>
                        <a:buNone/>
                      </a:pPr>
                      <a:r>
                        <a:rPr lang="en" sz="2000" b="1"/>
                        <a:t>5</a:t>
                      </a:r>
                      <a:endParaRPr sz="2000" b="1"/>
                    </a:p>
                  </a:txBody>
                  <a:tcPr marL="91425" marR="91425" marT="91425" marB="91425" anchor="ctr"/>
                </a:tc>
                <a:tc>
                  <a:txBody>
                    <a:bodyPr/>
                    <a:lstStyle/>
                    <a:p>
                      <a:pPr marL="0" lvl="0" indent="0" algn="ctr" rtl="0">
                        <a:spcBef>
                          <a:spcPts val="0"/>
                        </a:spcBef>
                        <a:spcAft>
                          <a:spcPts val="0"/>
                        </a:spcAft>
                        <a:buNone/>
                      </a:pPr>
                      <a:r>
                        <a:rPr lang="en" sz="2000" b="1"/>
                        <a:t>6</a:t>
                      </a:r>
                      <a:endParaRPr sz="2000" b="1"/>
                    </a:p>
                  </a:txBody>
                  <a:tcPr marL="91425" marR="91425" marT="91425" marB="91425" anchor="ctr"/>
                </a:tc>
                <a:tc>
                  <a:txBody>
                    <a:bodyPr/>
                    <a:lstStyle/>
                    <a:p>
                      <a:pPr marL="0" lvl="0" indent="0" algn="ctr" rtl="0">
                        <a:spcBef>
                          <a:spcPts val="0"/>
                        </a:spcBef>
                        <a:spcAft>
                          <a:spcPts val="0"/>
                        </a:spcAft>
                        <a:buNone/>
                      </a:pPr>
                      <a:r>
                        <a:rPr lang="en" sz="2000" b="1"/>
                        <a:t>7</a:t>
                      </a:r>
                      <a:endParaRPr sz="2000" b="1"/>
                    </a:p>
                  </a:txBody>
                  <a:tcPr marL="91425" marR="91425" marT="91425" marB="91425" anchor="ctr"/>
                </a:tc>
                <a:tc>
                  <a:txBody>
                    <a:bodyPr/>
                    <a:lstStyle/>
                    <a:p>
                      <a:pPr marL="0" lvl="0" indent="0" algn="ctr" rtl="0">
                        <a:spcBef>
                          <a:spcPts val="0"/>
                        </a:spcBef>
                        <a:spcAft>
                          <a:spcPts val="0"/>
                        </a:spcAft>
                        <a:buNone/>
                      </a:pPr>
                      <a:r>
                        <a:rPr lang="en" sz="2000" b="1"/>
                        <a:t>8</a:t>
                      </a:r>
                      <a:endParaRPr sz="2000" b="1"/>
                    </a:p>
                  </a:txBody>
                  <a:tcPr marL="91425" marR="91425" marT="91425" marB="91425" anchor="ctr"/>
                </a:tc>
                <a:tc>
                  <a:txBody>
                    <a:bodyPr/>
                    <a:lstStyle/>
                    <a:p>
                      <a:pPr marL="0" lvl="0" indent="0" algn="ctr" rtl="0">
                        <a:spcBef>
                          <a:spcPts val="0"/>
                        </a:spcBef>
                        <a:spcAft>
                          <a:spcPts val="0"/>
                        </a:spcAft>
                        <a:buNone/>
                      </a:pPr>
                      <a:r>
                        <a:rPr lang="en" sz="2000" b="1"/>
                        <a:t>9</a:t>
                      </a:r>
                      <a:endParaRPr sz="2000" b="1"/>
                    </a:p>
                  </a:txBody>
                  <a:tcPr marL="91425" marR="91425" marT="91425" marB="91425" anchor="ctr"/>
                </a:tc>
                <a:tc>
                  <a:txBody>
                    <a:bodyPr/>
                    <a:lstStyle/>
                    <a:p>
                      <a:pPr marL="0" lvl="0" indent="0" algn="ctr" rtl="0">
                        <a:spcBef>
                          <a:spcPts val="0"/>
                        </a:spcBef>
                        <a:spcAft>
                          <a:spcPts val="0"/>
                        </a:spcAft>
                        <a:buNone/>
                      </a:pPr>
                      <a:r>
                        <a:rPr lang="en" sz="2000" b="1"/>
                        <a:t>10</a:t>
                      </a:r>
                      <a:endParaRPr sz="2000" b="1"/>
                    </a:p>
                  </a:txBody>
                  <a:tcPr marL="91425" marR="91425" marT="91425" marB="91425" anchor="ctr"/>
                </a:tc>
                <a:extLst>
                  <a:ext uri="{0D108BD9-81ED-4DB2-BD59-A6C34878D82A}">
                    <a16:rowId xmlns:a16="http://schemas.microsoft.com/office/drawing/2014/main" val="10000"/>
                  </a:ext>
                </a:extLst>
              </a:tr>
              <a:tr h="1080575">
                <a:tc>
                  <a:txBody>
                    <a:bodyPr/>
                    <a:lstStyle/>
                    <a:p>
                      <a:pPr marL="0" lvl="0" indent="0" algn="ctr" rtl="0">
                        <a:spcBef>
                          <a:spcPts val="0"/>
                        </a:spcBef>
                        <a:spcAft>
                          <a:spcPts val="0"/>
                        </a:spcAft>
                        <a:buNone/>
                      </a:pPr>
                      <a:r>
                        <a:rPr lang="en" sz="1600" b="1"/>
                        <a:t>8:15 -</a:t>
                      </a:r>
                      <a:endParaRPr sz="1600" b="1"/>
                    </a:p>
                    <a:p>
                      <a:pPr marL="0" lvl="0" indent="0" algn="ctr" rtl="0">
                        <a:spcBef>
                          <a:spcPts val="0"/>
                        </a:spcBef>
                        <a:spcAft>
                          <a:spcPts val="0"/>
                        </a:spcAft>
                        <a:buNone/>
                      </a:pPr>
                      <a:r>
                        <a:rPr lang="en" sz="1600" b="1"/>
                        <a:t>8:22</a:t>
                      </a:r>
                      <a:endParaRPr sz="1600" b="1"/>
                    </a:p>
                  </a:txBody>
                  <a:tcPr marL="91425" marR="91425" marT="91425" marB="91425"/>
                </a:tc>
                <a:tc>
                  <a:txBody>
                    <a:bodyPr/>
                    <a:lstStyle/>
                    <a:p>
                      <a:pPr marL="0" lvl="0" indent="0" algn="ctr" rtl="0">
                        <a:spcBef>
                          <a:spcPts val="0"/>
                        </a:spcBef>
                        <a:spcAft>
                          <a:spcPts val="0"/>
                        </a:spcAft>
                        <a:buNone/>
                      </a:pPr>
                      <a:r>
                        <a:rPr lang="en" sz="1600" b="1"/>
                        <a:t>8:24-</a:t>
                      </a:r>
                      <a:endParaRPr sz="1600" b="1"/>
                    </a:p>
                    <a:p>
                      <a:pPr marL="0" lvl="0" indent="0" algn="ctr" rtl="0">
                        <a:spcBef>
                          <a:spcPts val="0"/>
                        </a:spcBef>
                        <a:spcAft>
                          <a:spcPts val="0"/>
                        </a:spcAft>
                        <a:buNone/>
                      </a:pPr>
                      <a:r>
                        <a:rPr lang="en" sz="1600" b="1"/>
                        <a:t>9:04</a:t>
                      </a:r>
                      <a:endParaRPr sz="1600" b="1"/>
                    </a:p>
                  </a:txBody>
                  <a:tcPr marL="91425" marR="91425" marT="91425" marB="91425"/>
                </a:tc>
                <a:tc>
                  <a:txBody>
                    <a:bodyPr/>
                    <a:lstStyle/>
                    <a:p>
                      <a:pPr marL="0" lvl="0" indent="0" algn="ctr" rtl="0">
                        <a:spcBef>
                          <a:spcPts val="0"/>
                        </a:spcBef>
                        <a:spcAft>
                          <a:spcPts val="0"/>
                        </a:spcAft>
                        <a:buNone/>
                      </a:pPr>
                      <a:r>
                        <a:rPr lang="en" sz="1600" b="1"/>
                        <a:t>9:06-</a:t>
                      </a:r>
                      <a:endParaRPr sz="1600" b="1"/>
                    </a:p>
                    <a:p>
                      <a:pPr marL="0" lvl="0" indent="0" algn="ctr" rtl="0">
                        <a:spcBef>
                          <a:spcPts val="0"/>
                        </a:spcBef>
                        <a:spcAft>
                          <a:spcPts val="0"/>
                        </a:spcAft>
                        <a:buNone/>
                      </a:pPr>
                      <a:r>
                        <a:rPr lang="en" sz="1600" b="1"/>
                        <a:t>9:46</a:t>
                      </a:r>
                      <a:endParaRPr sz="1600" b="1"/>
                    </a:p>
                  </a:txBody>
                  <a:tcPr marL="91425" marR="91425" marT="91425" marB="91425"/>
                </a:tc>
                <a:tc>
                  <a:txBody>
                    <a:bodyPr/>
                    <a:lstStyle/>
                    <a:p>
                      <a:pPr marL="0" lvl="0" indent="0" algn="ctr" rtl="0">
                        <a:spcBef>
                          <a:spcPts val="0"/>
                        </a:spcBef>
                        <a:spcAft>
                          <a:spcPts val="0"/>
                        </a:spcAft>
                        <a:buNone/>
                      </a:pPr>
                      <a:r>
                        <a:rPr lang="en" sz="1600" b="1"/>
                        <a:t>9:48 -</a:t>
                      </a:r>
                      <a:endParaRPr sz="1600" b="1"/>
                    </a:p>
                    <a:p>
                      <a:pPr marL="0" lvl="0" indent="0" algn="ctr" rtl="0">
                        <a:spcBef>
                          <a:spcPts val="0"/>
                        </a:spcBef>
                        <a:spcAft>
                          <a:spcPts val="0"/>
                        </a:spcAft>
                        <a:buNone/>
                      </a:pPr>
                      <a:r>
                        <a:rPr lang="en" sz="1600" b="1"/>
                        <a:t>10:28</a:t>
                      </a:r>
                      <a:endParaRPr sz="1600" b="1"/>
                    </a:p>
                  </a:txBody>
                  <a:tcPr marL="91425" marR="91425" marT="91425" marB="91425"/>
                </a:tc>
                <a:tc>
                  <a:txBody>
                    <a:bodyPr/>
                    <a:lstStyle/>
                    <a:p>
                      <a:pPr marL="0" lvl="0" indent="0" algn="ctr" rtl="0">
                        <a:spcBef>
                          <a:spcPts val="0"/>
                        </a:spcBef>
                        <a:spcAft>
                          <a:spcPts val="0"/>
                        </a:spcAft>
                        <a:buNone/>
                      </a:pPr>
                      <a:r>
                        <a:rPr lang="en" sz="1600" b="1"/>
                        <a:t>10:30 -</a:t>
                      </a:r>
                      <a:endParaRPr sz="1600" b="1"/>
                    </a:p>
                    <a:p>
                      <a:pPr marL="0" lvl="0" indent="0" algn="ctr" rtl="0">
                        <a:spcBef>
                          <a:spcPts val="0"/>
                        </a:spcBef>
                        <a:spcAft>
                          <a:spcPts val="0"/>
                        </a:spcAft>
                        <a:buNone/>
                      </a:pPr>
                      <a:r>
                        <a:rPr lang="en" sz="1600" b="1"/>
                        <a:t>11:10</a:t>
                      </a:r>
                      <a:endParaRPr sz="1600" b="1"/>
                    </a:p>
                  </a:txBody>
                  <a:tcPr marL="91425" marR="91425" marT="91425" marB="91425"/>
                </a:tc>
                <a:tc>
                  <a:txBody>
                    <a:bodyPr/>
                    <a:lstStyle/>
                    <a:p>
                      <a:pPr marL="0" lvl="0" indent="0" algn="ctr" rtl="0">
                        <a:spcBef>
                          <a:spcPts val="0"/>
                        </a:spcBef>
                        <a:spcAft>
                          <a:spcPts val="0"/>
                        </a:spcAft>
                        <a:buNone/>
                      </a:pPr>
                      <a:r>
                        <a:rPr lang="en" sz="1600" b="1"/>
                        <a:t>11:12 -</a:t>
                      </a:r>
                      <a:endParaRPr sz="1600" b="1"/>
                    </a:p>
                    <a:p>
                      <a:pPr marL="0" lvl="0" indent="0" algn="ctr" rtl="0">
                        <a:spcBef>
                          <a:spcPts val="0"/>
                        </a:spcBef>
                        <a:spcAft>
                          <a:spcPts val="0"/>
                        </a:spcAft>
                        <a:buNone/>
                      </a:pPr>
                      <a:r>
                        <a:rPr lang="en" sz="1600" b="1"/>
                        <a:t>11:52</a:t>
                      </a:r>
                      <a:endParaRPr sz="1600" b="1"/>
                    </a:p>
                    <a:p>
                      <a:pPr marL="0" lvl="0" indent="0" algn="ctr" rtl="0">
                        <a:spcBef>
                          <a:spcPts val="0"/>
                        </a:spcBef>
                        <a:spcAft>
                          <a:spcPts val="0"/>
                        </a:spcAft>
                        <a:buNone/>
                      </a:pPr>
                      <a:r>
                        <a:rPr lang="en" sz="1600" b="1"/>
                        <a:t>Lunch</a:t>
                      </a:r>
                      <a:endParaRPr sz="1600" b="1"/>
                    </a:p>
                  </a:txBody>
                  <a:tcPr marL="91425" marR="91425" marT="91425" marB="91425"/>
                </a:tc>
                <a:tc>
                  <a:txBody>
                    <a:bodyPr/>
                    <a:lstStyle/>
                    <a:p>
                      <a:pPr marL="0" lvl="0" indent="0" algn="ctr" rtl="0">
                        <a:spcBef>
                          <a:spcPts val="0"/>
                        </a:spcBef>
                        <a:spcAft>
                          <a:spcPts val="0"/>
                        </a:spcAft>
                        <a:buNone/>
                      </a:pPr>
                      <a:r>
                        <a:rPr lang="en" sz="1600" b="1"/>
                        <a:t>11:54 -</a:t>
                      </a:r>
                      <a:endParaRPr sz="1600" b="1"/>
                    </a:p>
                    <a:p>
                      <a:pPr marL="0" lvl="0" indent="0" algn="ctr" rtl="0">
                        <a:spcBef>
                          <a:spcPts val="0"/>
                        </a:spcBef>
                        <a:spcAft>
                          <a:spcPts val="0"/>
                        </a:spcAft>
                        <a:buNone/>
                      </a:pPr>
                      <a:r>
                        <a:rPr lang="en" sz="1600" b="1"/>
                        <a:t>12:34</a:t>
                      </a:r>
                      <a:endParaRPr sz="1600" b="1"/>
                    </a:p>
                  </a:txBody>
                  <a:tcPr marL="91425" marR="91425" marT="91425" marB="91425"/>
                </a:tc>
                <a:tc>
                  <a:txBody>
                    <a:bodyPr/>
                    <a:lstStyle/>
                    <a:p>
                      <a:pPr marL="0" lvl="0" indent="0" algn="ctr" rtl="0">
                        <a:spcBef>
                          <a:spcPts val="0"/>
                        </a:spcBef>
                        <a:spcAft>
                          <a:spcPts val="0"/>
                        </a:spcAft>
                        <a:buNone/>
                      </a:pPr>
                      <a:r>
                        <a:rPr lang="en" sz="1600" b="1"/>
                        <a:t>12:36 -</a:t>
                      </a:r>
                      <a:endParaRPr sz="1600" b="1"/>
                    </a:p>
                    <a:p>
                      <a:pPr marL="0" lvl="0" indent="0" algn="ctr" rtl="0">
                        <a:spcBef>
                          <a:spcPts val="0"/>
                        </a:spcBef>
                        <a:spcAft>
                          <a:spcPts val="0"/>
                        </a:spcAft>
                        <a:buNone/>
                      </a:pPr>
                      <a:r>
                        <a:rPr lang="en" sz="1600" b="1"/>
                        <a:t>1:16</a:t>
                      </a:r>
                      <a:endParaRPr sz="1600" b="1"/>
                    </a:p>
                  </a:txBody>
                  <a:tcPr marL="91425" marR="91425" marT="91425" marB="91425"/>
                </a:tc>
                <a:tc>
                  <a:txBody>
                    <a:bodyPr/>
                    <a:lstStyle/>
                    <a:p>
                      <a:pPr marL="0" lvl="0" indent="0" algn="ctr" rtl="0">
                        <a:spcBef>
                          <a:spcPts val="0"/>
                        </a:spcBef>
                        <a:spcAft>
                          <a:spcPts val="0"/>
                        </a:spcAft>
                        <a:buNone/>
                      </a:pPr>
                      <a:r>
                        <a:rPr lang="en" sz="1600" b="1"/>
                        <a:t>1:18 -</a:t>
                      </a:r>
                      <a:endParaRPr sz="1600" b="1"/>
                    </a:p>
                    <a:p>
                      <a:pPr marL="0" lvl="0" indent="0" algn="ctr" rtl="0">
                        <a:spcBef>
                          <a:spcPts val="0"/>
                        </a:spcBef>
                        <a:spcAft>
                          <a:spcPts val="0"/>
                        </a:spcAft>
                        <a:buNone/>
                      </a:pPr>
                      <a:r>
                        <a:rPr lang="en" sz="1600" b="1"/>
                        <a:t>1:58</a:t>
                      </a:r>
                      <a:endParaRPr sz="1600" b="1"/>
                    </a:p>
                  </a:txBody>
                  <a:tcPr marL="91425" marR="91425" marT="91425" marB="91425"/>
                </a:tc>
                <a:tc>
                  <a:txBody>
                    <a:bodyPr/>
                    <a:lstStyle/>
                    <a:p>
                      <a:pPr marL="0" lvl="0" indent="0" algn="ctr" rtl="0">
                        <a:spcBef>
                          <a:spcPts val="0"/>
                        </a:spcBef>
                        <a:spcAft>
                          <a:spcPts val="0"/>
                        </a:spcAft>
                        <a:buNone/>
                      </a:pPr>
                      <a:r>
                        <a:rPr lang="en" sz="1600" b="1"/>
                        <a:t>2:00 -</a:t>
                      </a:r>
                      <a:endParaRPr sz="1600" b="1"/>
                    </a:p>
                    <a:p>
                      <a:pPr marL="0" lvl="0" indent="0" algn="ctr" rtl="0">
                        <a:spcBef>
                          <a:spcPts val="0"/>
                        </a:spcBef>
                        <a:spcAft>
                          <a:spcPts val="0"/>
                        </a:spcAft>
                        <a:buNone/>
                      </a:pPr>
                      <a:r>
                        <a:rPr lang="en" sz="1600" b="1"/>
                        <a:t>2:40</a:t>
                      </a:r>
                      <a:endParaRPr sz="1600" b="1"/>
                    </a:p>
                  </a:txBody>
                  <a:tcPr marL="91425" marR="91425" marT="91425" marB="91425"/>
                </a:tc>
                <a:tc>
                  <a:txBody>
                    <a:bodyPr/>
                    <a:lstStyle/>
                    <a:p>
                      <a:pPr marL="0" lvl="0" indent="0" algn="ctr" rtl="0">
                        <a:spcBef>
                          <a:spcPts val="0"/>
                        </a:spcBef>
                        <a:spcAft>
                          <a:spcPts val="0"/>
                        </a:spcAft>
                        <a:buNone/>
                      </a:pPr>
                      <a:r>
                        <a:rPr lang="en" sz="1600" b="1"/>
                        <a:t>2:42 -</a:t>
                      </a:r>
                      <a:endParaRPr sz="1600" b="1"/>
                    </a:p>
                    <a:p>
                      <a:pPr marL="0" lvl="0" indent="0" algn="ctr" rtl="0">
                        <a:spcBef>
                          <a:spcPts val="0"/>
                        </a:spcBef>
                        <a:spcAft>
                          <a:spcPts val="0"/>
                        </a:spcAft>
                        <a:buNone/>
                      </a:pPr>
                      <a:r>
                        <a:rPr lang="en" sz="1600" b="1"/>
                        <a:t>3:22</a:t>
                      </a:r>
                      <a:endParaRPr sz="1600"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subTitle" idx="1"/>
          </p:nvPr>
        </p:nvSpPr>
        <p:spPr>
          <a:xfrm>
            <a:off x="261000" y="801075"/>
            <a:ext cx="8827500" cy="2810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MR. JAYME ALVES-FILHO (PE/HEALTH)</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MR. PHILIPPE ARMAND (MATHEMATICS)</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DR. ANAND MHATRE (BIOLOGY)</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DR. JAYA SRINIVASAN (CHEMISTRY)</a:t>
            </a:r>
            <a:endParaRPr sz="2700">
              <a:solidFill>
                <a:srgbClr val="980000"/>
              </a:solidFill>
              <a:latin typeface="Amatic SC"/>
              <a:ea typeface="Amatic SC"/>
              <a:cs typeface="Amatic SC"/>
              <a:sym typeface="Amatic SC"/>
            </a:endParaRPr>
          </a:p>
          <a:p>
            <a:pPr marL="0" lvl="0" indent="0" algn="l" rtl="0">
              <a:lnSpc>
                <a:spcPct val="115000"/>
              </a:lnSpc>
              <a:spcBef>
                <a:spcPts val="100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1100" b="0">
                <a:solidFill>
                  <a:srgbClr val="222222"/>
                </a:solidFill>
                <a:latin typeface="Arial"/>
                <a:ea typeface="Arial"/>
                <a:cs typeface="Arial"/>
                <a:sym typeface="Arial"/>
              </a:rPr>
              <a:t>  </a:t>
            </a:r>
            <a:endParaRPr sz="1100" b="0">
              <a:solidFill>
                <a:srgbClr val="222222"/>
              </a:solidFill>
              <a:latin typeface="Arial"/>
              <a:ea typeface="Arial"/>
              <a:cs typeface="Arial"/>
              <a:sym typeface="Arial"/>
            </a:endParaRPr>
          </a:p>
          <a:p>
            <a:pPr marL="0" lvl="0" indent="0" algn="l" rtl="0">
              <a:lnSpc>
                <a:spcPct val="115000"/>
              </a:lnSpc>
              <a:spcBef>
                <a:spcPts val="1000"/>
              </a:spcBef>
              <a:spcAft>
                <a:spcPts val="1000"/>
              </a:spcAft>
              <a:buNone/>
            </a:pPr>
            <a:endParaRPr/>
          </a:p>
        </p:txBody>
      </p:sp>
      <p:pic>
        <p:nvPicPr>
          <p:cNvPr id="127" name="Google Shape;127;p21"/>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28" name="Google Shape;128;p21"/>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1"/>
          <p:cNvSpPr txBox="1"/>
          <p:nvPr/>
        </p:nvSpPr>
        <p:spPr>
          <a:xfrm>
            <a:off x="3444500" y="3780025"/>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30" name="Google Shape;130;p21"/>
          <p:cNvSpPr txBox="1">
            <a:spLocks noGrp="1"/>
          </p:cNvSpPr>
          <p:nvPr>
            <p:ph type="ctrTitle"/>
          </p:nvPr>
        </p:nvSpPr>
        <p:spPr>
          <a:xfrm>
            <a:off x="55500" y="111550"/>
            <a:ext cx="9033000" cy="51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NEW FACULTY/STAFF, 2020-2021</a:t>
            </a:r>
            <a:endParaRPr sz="4800">
              <a:solidFill>
                <a:srgbClr val="98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subTitle" idx="1"/>
          </p:nvPr>
        </p:nvSpPr>
        <p:spPr>
          <a:xfrm>
            <a:off x="0" y="1127500"/>
            <a:ext cx="8827500" cy="159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4800">
                <a:latin typeface="Trebuchet MS"/>
                <a:ea typeface="Trebuchet MS"/>
                <a:cs typeface="Trebuchet MS"/>
                <a:sym typeface="Trebuchet MS"/>
              </a:rPr>
              <a:t>100% ATTENDANCE</a:t>
            </a:r>
            <a:endParaRPr sz="4800">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800">
                <a:latin typeface="Trebuchet MS"/>
                <a:ea typeface="Trebuchet MS"/>
                <a:cs typeface="Trebuchet MS"/>
                <a:sym typeface="Trebuchet MS"/>
              </a:rPr>
              <a:t> EVERY DAY MATTERS!</a:t>
            </a:r>
            <a:endParaRPr sz="4800">
              <a:latin typeface="Trebuchet MS"/>
              <a:ea typeface="Trebuchet MS"/>
              <a:cs typeface="Trebuchet MS"/>
              <a:sym typeface="Trebuchet MS"/>
            </a:endParaRPr>
          </a:p>
        </p:txBody>
      </p:sp>
      <p:pic>
        <p:nvPicPr>
          <p:cNvPr id="136" name="Google Shape;136;p22"/>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37" name="Google Shape;137;p22"/>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2"/>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39" name="Google Shape;139;p22"/>
          <p:cNvSpPr txBox="1">
            <a:spLocks noGrp="1"/>
          </p:cNvSpPr>
          <p:nvPr>
            <p:ph type="ctrTitle"/>
          </p:nvPr>
        </p:nvSpPr>
        <p:spPr>
          <a:xfrm>
            <a:off x="55500" y="11345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ATTENDANCE POLICY</a:t>
            </a:r>
            <a:endParaRPr sz="4800">
              <a:solidFill>
                <a:srgbClr val="980000"/>
              </a:solidFil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Macintosh PowerPoint</Application>
  <PresentationFormat>On-screen Show (16:9)</PresentationFormat>
  <Paragraphs>226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Trebuchet MS</vt:lpstr>
      <vt:lpstr>Amatic SC</vt:lpstr>
      <vt:lpstr>Source Code Pro</vt:lpstr>
      <vt:lpstr>Alfa Slab One</vt:lpstr>
      <vt:lpstr>Arial</vt:lpstr>
      <vt:lpstr>Beach Day</vt:lpstr>
      <vt:lpstr>YEAR -2 STUDENT ORIENTATION</vt:lpstr>
      <vt:lpstr>Remote Learning</vt:lpstr>
      <vt:lpstr>Remote Learning ETIQUETTE</vt:lpstr>
      <vt:lpstr>IN-PERSON INGRESS PROCEDURES</vt:lpstr>
      <vt:lpstr>IN-PERSON HEALTH &amp; SAFETY PROTOCOLS</vt:lpstr>
      <vt:lpstr>IN-PERSON HEALTH &amp; SAFETY PROTOCOLS</vt:lpstr>
      <vt:lpstr>Bell Schedule</vt:lpstr>
      <vt:lpstr>BHSEC - Newark NEW FACULTY/STAFF, 2020-2021</vt:lpstr>
      <vt:lpstr>BHSEC - Newark ATTENDANCE POLICY</vt:lpstr>
      <vt:lpstr>Q1  SY20-21 GRADING</vt:lpstr>
      <vt:lpstr>BHSEC - Newark </vt:lpstr>
      <vt:lpstr>BHSEC - Newark </vt:lpstr>
      <vt:lpstr>Name that College Elective</vt:lpstr>
      <vt:lpstr>Requirements for AA Degree</vt:lpstr>
      <vt:lpstr>BARD Instructional format guidelines</vt:lpstr>
      <vt:lpstr>Requirements for HS Diploma</vt:lpstr>
      <vt:lpstr>BHSEC - Newark UPCOMING ASSESSMENT DATES</vt:lpstr>
      <vt:lpstr>BHSEC - Newark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STUDENT ORIENTATION</dc:title>
  <cp:lastModifiedBy>Joanne Baron</cp:lastModifiedBy>
  <cp:revision>1</cp:revision>
  <dcterms:modified xsi:type="dcterms:W3CDTF">2020-08-25T18:20:30Z</dcterms:modified>
</cp:coreProperties>
</file>