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lfa Slab One" pitchFamily="2" charset="77"/>
      <p:regular r:id="rId20"/>
    </p:embeddedFont>
    <p:embeddedFont>
      <p:font typeface="Amatic SC" pitchFamily="2" charset="-79"/>
      <p:regular r:id="rId21"/>
      <p:bold r:id="rId22"/>
    </p:embeddedFont>
    <p:embeddedFont>
      <p:font typeface="Source Code Pro" panose="020B0509030403020204" pitchFamily="49" charset="0"/>
      <p:regular r:id="rId23"/>
      <p:bold r:id="rId24"/>
      <p:italic r:id="rId25"/>
      <p:boldItalic r:id="rId26"/>
    </p:embeddedFont>
    <p:embeddedFont>
      <p:font typeface="Trebuchet MS" panose="020B0703020202090204" pitchFamily="34" charset="0"/>
      <p:regular r:id="rId27"/>
      <p:bold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55285D-C9B4-489A-83A6-E1F0A26C0C57}">
  <a:tblStyle styleId="{A055285D-C9B4-489A-83A6-E1F0A26C0C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4"/>
  </p:normalViewPr>
  <p:slideViewPr>
    <p:cSldViewPr snapToGrid="0">
      <p:cViewPr varScale="1">
        <p:scale>
          <a:sx n="140" d="100"/>
          <a:sy n="140" d="100"/>
        </p:scale>
        <p:origin x="84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94778f4855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94778f485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school closing, faculty and staff were generous and relied on Q1 performance to help support waning grades.  Start strong and focus well. . -- Transition to Dean of Students - Shaviece Osborne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47d90a38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47d90a38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2e9291557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2e929155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331946902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33194690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edad3c30b_0_5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edad3c30b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947d90a38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947d90a3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2e929155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92e92915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edad3c30b_0_5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edad3c30b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1d6548a5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1d6548a5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4666b5cf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94666b5cf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4666b5c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4666b5c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temperature is too high, student will wait with a staff member OUTSIDE while parent is called and student gets picked up. Parents must wear masks. No visitors allowed in building. If student gets sick in school, taken to isolation room where student is evaluated by nurse.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1d6548a59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91d6548a59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1d6548a59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1d6548a5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f39da975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f39da97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f39da975f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f39da975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edad3c30b_0_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edad3c30b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must attend all classes and arrive on time!  Teachers will be taking attendance through PowerSchool.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514351" y="514350"/>
            <a:ext cx="7797600" cy="864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54" name="Google Shape;54;p13"/>
          <p:cNvSpPr txBox="1">
            <a:spLocks noGrp="1"/>
          </p:cNvSpPr>
          <p:nvPr>
            <p:ph type="body" idx="1"/>
          </p:nvPr>
        </p:nvSpPr>
        <p:spPr>
          <a:xfrm>
            <a:off x="514350" y="1547547"/>
            <a:ext cx="7796100" cy="2483400"/>
          </a:xfrm>
          <a:prstGeom prst="rect">
            <a:avLst/>
          </a:prstGeom>
          <a:noFill/>
          <a:ln>
            <a:noFill/>
          </a:ln>
        </p:spPr>
        <p:txBody>
          <a:bodyPr spcFirstLastPara="1" wrap="square" lIns="68575" tIns="34275" rIns="68575" bIns="34275" anchor="ctr" anchorCtr="0">
            <a:noAutofit/>
          </a:bodyPr>
          <a:lstStyle>
            <a:lvl1pPr marL="457200" lvl="0" indent="-368300" algn="l" rtl="0">
              <a:lnSpc>
                <a:spcPct val="120000"/>
              </a:lnSpc>
              <a:spcBef>
                <a:spcPts val="800"/>
              </a:spcBef>
              <a:spcAft>
                <a:spcPts val="0"/>
              </a:spcAft>
              <a:buSzPts val="2200"/>
              <a:buChar char="●"/>
              <a:defRPr/>
            </a:lvl1pPr>
            <a:lvl2pPr marL="914400" lvl="1" indent="-368300" algn="l" rtl="0">
              <a:lnSpc>
                <a:spcPct val="120000"/>
              </a:lnSpc>
              <a:spcBef>
                <a:spcPts val="1600"/>
              </a:spcBef>
              <a:spcAft>
                <a:spcPts val="0"/>
              </a:spcAft>
              <a:buSzPts val="2200"/>
              <a:buChar char="○"/>
              <a:defRPr/>
            </a:lvl2pPr>
            <a:lvl3pPr marL="1371600" lvl="2" indent="-368300" algn="l" rtl="0">
              <a:lnSpc>
                <a:spcPct val="120000"/>
              </a:lnSpc>
              <a:spcBef>
                <a:spcPts val="1600"/>
              </a:spcBef>
              <a:spcAft>
                <a:spcPts val="0"/>
              </a:spcAft>
              <a:buSzPts val="2200"/>
              <a:buChar char="■"/>
              <a:defRPr/>
            </a:lvl3pPr>
            <a:lvl4pPr marL="1828800" lvl="3" indent="-368300" algn="l" rtl="0">
              <a:lnSpc>
                <a:spcPct val="120000"/>
              </a:lnSpc>
              <a:spcBef>
                <a:spcPts val="1600"/>
              </a:spcBef>
              <a:spcAft>
                <a:spcPts val="0"/>
              </a:spcAft>
              <a:buSzPts val="2200"/>
              <a:buChar char="●"/>
              <a:defRPr/>
            </a:lvl4pPr>
            <a:lvl5pPr marL="2286000" lvl="4" indent="-368300" algn="l" rtl="0">
              <a:lnSpc>
                <a:spcPct val="120000"/>
              </a:lnSpc>
              <a:spcBef>
                <a:spcPts val="1600"/>
              </a:spcBef>
              <a:spcAft>
                <a:spcPts val="0"/>
              </a:spcAft>
              <a:buSzPts val="2200"/>
              <a:buChar char="○"/>
              <a:defRPr/>
            </a:lvl5pPr>
            <a:lvl6pPr marL="2743200" lvl="5" indent="-368300" algn="l" rtl="0">
              <a:lnSpc>
                <a:spcPct val="120000"/>
              </a:lnSpc>
              <a:spcBef>
                <a:spcPts val="1600"/>
              </a:spcBef>
              <a:spcAft>
                <a:spcPts val="0"/>
              </a:spcAft>
              <a:buSzPts val="2200"/>
              <a:buChar char="■"/>
              <a:defRPr/>
            </a:lvl6pPr>
            <a:lvl7pPr marL="3200400" lvl="6" indent="-368300" algn="l" rtl="0">
              <a:lnSpc>
                <a:spcPct val="120000"/>
              </a:lnSpc>
              <a:spcBef>
                <a:spcPts val="1600"/>
              </a:spcBef>
              <a:spcAft>
                <a:spcPts val="0"/>
              </a:spcAft>
              <a:buSzPts val="2200"/>
              <a:buChar char="●"/>
              <a:defRPr/>
            </a:lvl7pPr>
            <a:lvl8pPr marL="3657600" lvl="7" indent="-368300" algn="l" rtl="0">
              <a:lnSpc>
                <a:spcPct val="120000"/>
              </a:lnSpc>
              <a:spcBef>
                <a:spcPts val="1600"/>
              </a:spcBef>
              <a:spcAft>
                <a:spcPts val="0"/>
              </a:spcAft>
              <a:buSzPts val="2200"/>
              <a:buChar char="○"/>
              <a:defRPr/>
            </a:lvl8pPr>
            <a:lvl9pPr marL="4114800" lvl="8" indent="-368300" algn="l" rtl="0">
              <a:lnSpc>
                <a:spcPct val="120000"/>
              </a:lnSpc>
              <a:spcBef>
                <a:spcPts val="1600"/>
              </a:spcBef>
              <a:spcAft>
                <a:spcPts val="1600"/>
              </a:spcAft>
              <a:buSzPts val="2200"/>
              <a:buChar char="■"/>
              <a:defRPr/>
            </a:lvl9pPr>
          </a:lstStyle>
          <a:p>
            <a:endParaRPr/>
          </a:p>
        </p:txBody>
      </p:sp>
      <p:sp>
        <p:nvSpPr>
          <p:cNvPr id="55" name="Google Shape;55;p13"/>
          <p:cNvSpPr txBox="1">
            <a:spLocks noGrp="1"/>
          </p:cNvSpPr>
          <p:nvPr>
            <p:ph type="dt" idx="10"/>
          </p:nvPr>
        </p:nvSpPr>
        <p:spPr>
          <a:xfrm>
            <a:off x="5473562" y="4318000"/>
            <a:ext cx="2838300" cy="373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6" name="Google Shape;56;p13"/>
          <p:cNvSpPr txBox="1">
            <a:spLocks noGrp="1"/>
          </p:cNvSpPr>
          <p:nvPr>
            <p:ph type="ftr" idx="11"/>
          </p:nvPr>
        </p:nvSpPr>
        <p:spPr>
          <a:xfrm>
            <a:off x="514351" y="4318000"/>
            <a:ext cx="4124700" cy="373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7" name="Google Shape;57;p13"/>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FFOSTER@BHSEC.BARD.EDU"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TMITCHELL@BHSEC.BARD.EDU" TargetMode="External"/><Relationship Id="rId4" Type="http://schemas.openxmlformats.org/officeDocument/2006/relationships/hyperlink" Target="mailto:DHAMILTON@BHSEC.BARD.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272400" y="228300"/>
            <a:ext cx="8599200" cy="233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980000"/>
                </a:solidFill>
              </a:rPr>
              <a:t>10th &amp; 9th GRADE</a:t>
            </a:r>
            <a:endParaRPr>
              <a:solidFill>
                <a:srgbClr val="980000"/>
              </a:solidFill>
            </a:endParaRPr>
          </a:p>
          <a:p>
            <a:pPr marL="0" lvl="0" indent="0" algn="ctr" rtl="0">
              <a:spcBef>
                <a:spcPts val="0"/>
              </a:spcBef>
              <a:spcAft>
                <a:spcPts val="0"/>
              </a:spcAft>
              <a:buNone/>
            </a:pPr>
            <a:r>
              <a:rPr lang="en">
                <a:solidFill>
                  <a:srgbClr val="980000"/>
                </a:solidFill>
              </a:rPr>
              <a:t> STUDENT ORIENTATION</a:t>
            </a:r>
            <a:endParaRPr>
              <a:solidFill>
                <a:srgbClr val="980000"/>
              </a:solidFill>
            </a:endParaRPr>
          </a:p>
        </p:txBody>
      </p:sp>
      <p:sp>
        <p:nvSpPr>
          <p:cNvPr id="63" name="Google Shape;63;p14"/>
          <p:cNvSpPr txBox="1">
            <a:spLocks noGrp="1"/>
          </p:cNvSpPr>
          <p:nvPr>
            <p:ph type="subTitle" idx="1"/>
          </p:nvPr>
        </p:nvSpPr>
        <p:spPr>
          <a:xfrm>
            <a:off x="410900" y="2411236"/>
            <a:ext cx="8520600" cy="7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2020-2021</a:t>
            </a:r>
            <a:endParaRPr sz="3000"/>
          </a:p>
        </p:txBody>
      </p:sp>
      <p:pic>
        <p:nvPicPr>
          <p:cNvPr id="64" name="Google Shape;64;p14"/>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65" name="Google Shape;65;p14"/>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14"/>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Q1  SY20-21 GRADING</a:t>
            </a:r>
            <a:endParaRPr>
              <a:solidFill>
                <a:srgbClr val="980000"/>
              </a:solidFill>
            </a:endParaRPr>
          </a:p>
        </p:txBody>
      </p:sp>
      <p:sp>
        <p:nvSpPr>
          <p:cNvPr id="145" name="Google Shape;145;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000000"/>
                </a:solidFill>
              </a:rPr>
              <a:t>EVERY GRADE MATTERS!</a:t>
            </a:r>
            <a:endParaRPr sz="3000">
              <a:solidFill>
                <a:srgbClr val="000000"/>
              </a:solidFill>
            </a:endParaRPr>
          </a:p>
          <a:p>
            <a:pPr marL="0" lvl="0" indent="0" algn="ctr" rtl="0">
              <a:spcBef>
                <a:spcPts val="1600"/>
              </a:spcBef>
              <a:spcAft>
                <a:spcPts val="1600"/>
              </a:spcAft>
              <a:buNone/>
            </a:pPr>
            <a:r>
              <a:rPr lang="en" sz="3000">
                <a:solidFill>
                  <a:srgbClr val="000000"/>
                </a:solidFill>
              </a:rPr>
              <a:t>SEEK SUPPORT EARLY AND OFTEN IF YOU NEED IT!</a:t>
            </a:r>
            <a:endParaRPr sz="3000">
              <a:solidFill>
                <a:srgbClr val="000000"/>
              </a:solidFill>
            </a:endParaRPr>
          </a:p>
        </p:txBody>
      </p:sp>
      <p:pic>
        <p:nvPicPr>
          <p:cNvPr id="146" name="Google Shape;146;p23"/>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147" name="Google Shape;147;p23"/>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3"/>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2"/>
        <p:cNvGrpSpPr/>
        <p:nvPr/>
      </p:nvGrpSpPr>
      <p:grpSpPr>
        <a:xfrm>
          <a:off x="0" y="0"/>
          <a:ext cx="0" cy="0"/>
          <a:chOff x="0" y="0"/>
          <a:chExt cx="0" cy="0"/>
        </a:xfrm>
      </p:grpSpPr>
      <p:sp>
        <p:nvSpPr>
          <p:cNvPr id="153" name="Google Shape;153;p24"/>
          <p:cNvSpPr txBox="1">
            <a:spLocks noGrp="1"/>
          </p:cNvSpPr>
          <p:nvPr>
            <p:ph type="subTitle" idx="1"/>
          </p:nvPr>
        </p:nvSpPr>
        <p:spPr>
          <a:xfrm>
            <a:off x="-289575" y="671475"/>
            <a:ext cx="9433500" cy="17325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endParaRPr sz="4000">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3500">
                <a:latin typeface="Trebuchet MS"/>
                <a:ea typeface="Trebuchet MS"/>
                <a:cs typeface="Trebuchet MS"/>
                <a:sym typeface="Trebuchet MS"/>
              </a:rPr>
              <a:t>Grade 10 Google Classroom code:uaycimf</a:t>
            </a:r>
            <a:endParaRPr sz="3500">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3500">
                <a:latin typeface="Trebuchet MS"/>
                <a:ea typeface="Trebuchet MS"/>
                <a:cs typeface="Trebuchet MS"/>
                <a:sym typeface="Trebuchet MS"/>
              </a:rPr>
              <a:t>Grade 9 Google Classroom code:z54bn2q</a:t>
            </a:r>
            <a:endParaRPr sz="3500">
              <a:latin typeface="Trebuchet MS"/>
              <a:ea typeface="Trebuchet MS"/>
              <a:cs typeface="Trebuchet MS"/>
              <a:sym typeface="Trebuchet MS"/>
            </a:endParaRPr>
          </a:p>
          <a:p>
            <a:pPr marL="0" lvl="0" indent="0" algn="ctr" rtl="0">
              <a:lnSpc>
                <a:spcPct val="115000"/>
              </a:lnSpc>
              <a:spcBef>
                <a:spcPts val="1000"/>
              </a:spcBef>
              <a:spcAft>
                <a:spcPts val="0"/>
              </a:spcAft>
              <a:buNone/>
            </a:pPr>
            <a:endParaRPr sz="3700">
              <a:latin typeface="Trebuchet MS"/>
              <a:ea typeface="Trebuchet MS"/>
              <a:cs typeface="Trebuchet MS"/>
              <a:sym typeface="Trebuchet MS"/>
            </a:endParaRPr>
          </a:p>
          <a:p>
            <a:pPr marL="0" lvl="0" indent="0" algn="ctr" rtl="0">
              <a:lnSpc>
                <a:spcPct val="115000"/>
              </a:lnSpc>
              <a:spcBef>
                <a:spcPts val="1000"/>
              </a:spcBef>
              <a:spcAft>
                <a:spcPts val="1000"/>
              </a:spcAft>
              <a:buNone/>
            </a:pPr>
            <a:endParaRPr sz="4000">
              <a:latin typeface="Trebuchet MS"/>
              <a:ea typeface="Trebuchet MS"/>
              <a:cs typeface="Trebuchet MS"/>
              <a:sym typeface="Trebuchet MS"/>
            </a:endParaRPr>
          </a:p>
        </p:txBody>
      </p:sp>
      <p:pic>
        <p:nvPicPr>
          <p:cNvPr id="154" name="Google Shape;154;p24"/>
          <p:cNvPicPr preferRelativeResize="0"/>
          <p:nvPr/>
        </p:nvPicPr>
        <p:blipFill>
          <a:blip r:embed="rId3">
            <a:alphaModFix/>
          </a:blip>
          <a:stretch>
            <a:fillRect/>
          </a:stretch>
        </p:blipFill>
        <p:spPr>
          <a:xfrm>
            <a:off x="-2" y="3960250"/>
            <a:ext cx="3370703" cy="1185450"/>
          </a:xfrm>
          <a:prstGeom prst="rect">
            <a:avLst/>
          </a:prstGeom>
          <a:noFill/>
          <a:ln>
            <a:noFill/>
          </a:ln>
        </p:spPr>
      </p:pic>
      <p:sp>
        <p:nvSpPr>
          <p:cNvPr id="155" name="Google Shape;155;p24"/>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24"/>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57" name="Google Shape;157;p24"/>
          <p:cNvSpPr txBox="1">
            <a:spLocks noGrp="1"/>
          </p:cNvSpPr>
          <p:nvPr>
            <p:ph type="ctrTitle"/>
          </p:nvPr>
        </p:nvSpPr>
        <p:spPr>
          <a:xfrm>
            <a:off x="254725" y="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a:t>
            </a:r>
            <a:endParaRPr sz="4800">
              <a:solidFill>
                <a:srgbClr val="980000"/>
              </a:solidFill>
            </a:endParaRPr>
          </a:p>
        </p:txBody>
      </p:sp>
      <p:sp>
        <p:nvSpPr>
          <p:cNvPr id="158" name="Google Shape;158;p24"/>
          <p:cNvSpPr txBox="1">
            <a:spLocks noGrp="1"/>
          </p:cNvSpPr>
          <p:nvPr>
            <p:ph type="subTitle" idx="1"/>
          </p:nvPr>
        </p:nvSpPr>
        <p:spPr>
          <a:xfrm>
            <a:off x="27750" y="2325100"/>
            <a:ext cx="9088500" cy="15150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0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20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2000">
                <a:solidFill>
                  <a:srgbClr val="CC4125"/>
                </a:solidFill>
                <a:latin typeface="Trebuchet MS"/>
                <a:ea typeface="Trebuchet MS"/>
                <a:cs typeface="Trebuchet MS"/>
                <a:sym typeface="Trebuchet MS"/>
              </a:rPr>
              <a:t>(Communications and important announcements for students)</a:t>
            </a:r>
            <a:endParaRPr sz="2000">
              <a:solidFill>
                <a:srgbClr val="CC4125"/>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2000" b="0">
                <a:solidFill>
                  <a:srgbClr val="980000"/>
                </a:solidFill>
                <a:latin typeface="Trebuchet MS"/>
                <a:ea typeface="Trebuchet MS"/>
                <a:cs typeface="Trebuchet MS"/>
                <a:sym typeface="Trebuchet MS"/>
              </a:rPr>
              <a:t>Current assignments posted:</a:t>
            </a:r>
            <a:endParaRPr sz="2000" b="0">
              <a:solidFill>
                <a:srgbClr val="980000"/>
              </a:solidFill>
              <a:latin typeface="Trebuchet MS"/>
              <a:ea typeface="Trebuchet MS"/>
              <a:cs typeface="Trebuchet MS"/>
              <a:sym typeface="Trebuchet MS"/>
            </a:endParaRPr>
          </a:p>
          <a:p>
            <a:pPr marL="457200" lvl="0" indent="-342900" algn="l" rtl="0">
              <a:lnSpc>
                <a:spcPct val="115000"/>
              </a:lnSpc>
              <a:spcBef>
                <a:spcPts val="1000"/>
              </a:spcBef>
              <a:spcAft>
                <a:spcPts val="0"/>
              </a:spcAft>
              <a:buSzPts val="1800"/>
              <a:buFont typeface="Trebuchet MS"/>
              <a:buChar char="●"/>
            </a:pPr>
            <a:r>
              <a:rPr lang="en" sz="1800" b="0">
                <a:solidFill>
                  <a:srgbClr val="980000"/>
                </a:solidFill>
                <a:latin typeface="Trebuchet MS"/>
                <a:ea typeface="Trebuchet MS"/>
                <a:cs typeface="Trebuchet MS"/>
                <a:sym typeface="Trebuchet MS"/>
              </a:rPr>
              <a:t>Google survey - </a:t>
            </a:r>
            <a:r>
              <a:rPr lang="en" sz="1800" b="0">
                <a:solidFill>
                  <a:srgbClr val="0000FF"/>
                </a:solidFill>
                <a:latin typeface="Trebuchet MS"/>
                <a:ea typeface="Trebuchet MS"/>
                <a:cs typeface="Trebuchet MS"/>
                <a:sym typeface="Trebuchet MS"/>
              </a:rPr>
              <a:t>Due on August 31, 2020</a:t>
            </a:r>
            <a:endParaRPr sz="1800" b="0">
              <a:solidFill>
                <a:srgbClr val="0000FF"/>
              </a:solidFill>
              <a:latin typeface="Trebuchet MS"/>
              <a:ea typeface="Trebuchet MS"/>
              <a:cs typeface="Trebuchet MS"/>
              <a:sym typeface="Trebuchet MS"/>
            </a:endParaRPr>
          </a:p>
          <a:p>
            <a:pPr marL="0" lvl="0" indent="0" algn="ctr" rtl="0">
              <a:lnSpc>
                <a:spcPct val="115000"/>
              </a:lnSpc>
              <a:spcBef>
                <a:spcPts val="1000"/>
              </a:spcBef>
              <a:spcAft>
                <a:spcPts val="1000"/>
              </a:spcAft>
              <a:buNone/>
            </a:pPr>
            <a:endParaRPr sz="4000">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2"/>
        <p:cNvGrpSpPr/>
        <p:nvPr/>
      </p:nvGrpSpPr>
      <p:grpSpPr>
        <a:xfrm>
          <a:off x="0" y="0"/>
          <a:ext cx="0" cy="0"/>
          <a:chOff x="0" y="0"/>
          <a:chExt cx="0" cy="0"/>
        </a:xfrm>
      </p:grpSpPr>
      <p:sp>
        <p:nvSpPr>
          <p:cNvPr id="163" name="Google Shape;163;p25"/>
          <p:cNvSpPr txBox="1">
            <a:spLocks noGrp="1"/>
          </p:cNvSpPr>
          <p:nvPr>
            <p:ph type="subTitle" idx="1"/>
          </p:nvPr>
        </p:nvSpPr>
        <p:spPr>
          <a:xfrm>
            <a:off x="0" y="1705500"/>
            <a:ext cx="9433500" cy="17325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endParaRPr sz="4000">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3500">
                <a:latin typeface="Trebuchet MS"/>
                <a:ea typeface="Trebuchet MS"/>
                <a:cs typeface="Trebuchet MS"/>
                <a:sym typeface="Trebuchet MS"/>
              </a:rPr>
              <a:t>Any questions on schedules, can be addressed to me via email</a:t>
            </a:r>
            <a:endParaRPr sz="3500">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3500">
                <a:latin typeface="Trebuchet MS"/>
                <a:ea typeface="Trebuchet MS"/>
                <a:cs typeface="Trebuchet MS"/>
                <a:sym typeface="Trebuchet MS"/>
              </a:rPr>
              <a:t>mjayaprakash@bhsec.bard.edu</a:t>
            </a:r>
            <a:endParaRPr sz="3500">
              <a:latin typeface="Trebuchet MS"/>
              <a:ea typeface="Trebuchet MS"/>
              <a:cs typeface="Trebuchet MS"/>
              <a:sym typeface="Trebuchet MS"/>
            </a:endParaRPr>
          </a:p>
          <a:p>
            <a:pPr marL="0" lvl="0" indent="0" algn="ctr" rtl="0">
              <a:lnSpc>
                <a:spcPct val="115000"/>
              </a:lnSpc>
              <a:spcBef>
                <a:spcPts val="1000"/>
              </a:spcBef>
              <a:spcAft>
                <a:spcPts val="0"/>
              </a:spcAft>
              <a:buNone/>
            </a:pPr>
            <a:endParaRPr sz="3700">
              <a:latin typeface="Trebuchet MS"/>
              <a:ea typeface="Trebuchet MS"/>
              <a:cs typeface="Trebuchet MS"/>
              <a:sym typeface="Trebuchet MS"/>
            </a:endParaRPr>
          </a:p>
          <a:p>
            <a:pPr marL="0" lvl="0" indent="0" algn="ctr" rtl="0">
              <a:lnSpc>
                <a:spcPct val="115000"/>
              </a:lnSpc>
              <a:spcBef>
                <a:spcPts val="1000"/>
              </a:spcBef>
              <a:spcAft>
                <a:spcPts val="1000"/>
              </a:spcAft>
              <a:buNone/>
            </a:pPr>
            <a:endParaRPr sz="4000">
              <a:latin typeface="Trebuchet MS"/>
              <a:ea typeface="Trebuchet MS"/>
              <a:cs typeface="Trebuchet MS"/>
              <a:sym typeface="Trebuchet MS"/>
            </a:endParaRPr>
          </a:p>
        </p:txBody>
      </p:sp>
      <p:pic>
        <p:nvPicPr>
          <p:cNvPr id="164" name="Google Shape;164;p25"/>
          <p:cNvPicPr preferRelativeResize="0"/>
          <p:nvPr/>
        </p:nvPicPr>
        <p:blipFill>
          <a:blip r:embed="rId3">
            <a:alphaModFix/>
          </a:blip>
          <a:stretch>
            <a:fillRect/>
          </a:stretch>
        </p:blipFill>
        <p:spPr>
          <a:xfrm>
            <a:off x="-2" y="3960250"/>
            <a:ext cx="3370703" cy="1185450"/>
          </a:xfrm>
          <a:prstGeom prst="rect">
            <a:avLst/>
          </a:prstGeom>
          <a:noFill/>
          <a:ln>
            <a:noFill/>
          </a:ln>
        </p:spPr>
      </p:pic>
      <p:sp>
        <p:nvSpPr>
          <p:cNvPr id="165" name="Google Shape;165;p25"/>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25"/>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67" name="Google Shape;167;p25"/>
          <p:cNvSpPr txBox="1">
            <a:spLocks noGrp="1"/>
          </p:cNvSpPr>
          <p:nvPr>
            <p:ph type="ctrTitle"/>
          </p:nvPr>
        </p:nvSpPr>
        <p:spPr>
          <a:xfrm>
            <a:off x="0" y="43535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a:t>
            </a:r>
            <a:endParaRPr sz="4800">
              <a:solidFill>
                <a:srgbClr val="98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513600" y="67771"/>
            <a:ext cx="7797600" cy="5790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980000"/>
                </a:solidFill>
              </a:rPr>
              <a:t>Requirements for HS Diploma</a:t>
            </a:r>
            <a:endParaRPr>
              <a:solidFill>
                <a:srgbClr val="980000"/>
              </a:solidFill>
            </a:endParaRPr>
          </a:p>
        </p:txBody>
      </p:sp>
      <p:pic>
        <p:nvPicPr>
          <p:cNvPr id="173" name="Google Shape;173;p26"/>
          <p:cNvPicPr preferRelativeResize="0"/>
          <p:nvPr/>
        </p:nvPicPr>
        <p:blipFill>
          <a:blip r:embed="rId3">
            <a:alphaModFix/>
          </a:blip>
          <a:stretch>
            <a:fillRect/>
          </a:stretch>
        </p:blipFill>
        <p:spPr>
          <a:xfrm>
            <a:off x="-2" y="3958125"/>
            <a:ext cx="3370703" cy="1185450"/>
          </a:xfrm>
          <a:prstGeom prst="rect">
            <a:avLst/>
          </a:prstGeom>
          <a:noFill/>
          <a:ln>
            <a:noFill/>
          </a:ln>
        </p:spPr>
      </p:pic>
      <p:sp>
        <p:nvSpPr>
          <p:cNvPr id="174" name="Google Shape;174;p26"/>
          <p:cNvSpPr txBox="1"/>
          <p:nvPr/>
        </p:nvSpPr>
        <p:spPr>
          <a:xfrm>
            <a:off x="3370700" y="3958050"/>
            <a:ext cx="5773200" cy="11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75" name="Google Shape;175;p26"/>
          <p:cNvSpPr txBox="1">
            <a:spLocks noGrp="1"/>
          </p:cNvSpPr>
          <p:nvPr>
            <p:ph type="subTitle" idx="4294967295"/>
          </p:nvPr>
        </p:nvSpPr>
        <p:spPr>
          <a:xfrm>
            <a:off x="27750" y="646772"/>
            <a:ext cx="90885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000000"/>
                </a:solidFill>
                <a:latin typeface="Arial"/>
                <a:ea typeface="Arial"/>
                <a:cs typeface="Arial"/>
                <a:sym typeface="Arial"/>
              </a:rPr>
              <a:t>1) College Financial Literacy</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2) 4 years of English, Social Sciences, Mathematics and Science</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3) 2 years of World language</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4) 1 year of Visual and performing Arts</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5) 4 years of Health, Safety and Physical Education</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6) 1 year of Career and Technical Education</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7) 1 year of Electives and a total of at least 130 credits at the end of senior year.</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8) 80 hours of community service</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9) Passing scores in both ELA and Math  Assessment  taken in High school (NJSLA; SAT; PSAT;ACT)</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10) Senior Thesis</a:t>
            </a:r>
            <a:endParaRPr sz="1500">
              <a:solidFill>
                <a:srgbClr val="000000"/>
              </a:solidFill>
              <a:latin typeface="Arial"/>
              <a:ea typeface="Arial"/>
              <a:cs typeface="Arial"/>
              <a:sym typeface="Arial"/>
            </a:endParaRPr>
          </a:p>
          <a:p>
            <a:pPr marL="0" lvl="0" indent="0" algn="l" rtl="0">
              <a:spcBef>
                <a:spcPts val="0"/>
              </a:spcBef>
              <a:spcAft>
                <a:spcPts val="0"/>
              </a:spcAft>
              <a:buNone/>
            </a:pPr>
            <a:r>
              <a:rPr lang="en" sz="1500">
                <a:solidFill>
                  <a:srgbClr val="000000"/>
                </a:solidFill>
                <a:latin typeface="Arial"/>
                <a:ea typeface="Arial"/>
                <a:cs typeface="Arial"/>
                <a:sym typeface="Arial"/>
              </a:rPr>
              <a:t>11) Completion of FAFSA application is a new requirement for students this year</a:t>
            </a:r>
            <a:endParaRPr sz="1500">
              <a:solidFill>
                <a:srgbClr val="000000"/>
              </a:solidFill>
              <a:latin typeface="Arial"/>
              <a:ea typeface="Arial"/>
              <a:cs typeface="Arial"/>
              <a:sym typeface="Arial"/>
            </a:endParaRPr>
          </a:p>
          <a:p>
            <a:pPr marL="0" lvl="0" indent="0" algn="l" rtl="0">
              <a:spcBef>
                <a:spcPts val="0"/>
              </a:spcBef>
              <a:spcAft>
                <a:spcPts val="0"/>
              </a:spcAft>
              <a:buNone/>
            </a:pPr>
            <a:endParaRPr sz="1200">
              <a:solidFill>
                <a:srgbClr val="000000"/>
              </a:solidFill>
              <a:latin typeface="Arial"/>
              <a:ea typeface="Arial"/>
              <a:cs typeface="Arial"/>
              <a:sym typeface="Arial"/>
            </a:endParaRPr>
          </a:p>
          <a:p>
            <a:pPr marL="0" lvl="0" indent="0" algn="l" rtl="0">
              <a:lnSpc>
                <a:spcPct val="115000"/>
              </a:lnSpc>
              <a:spcBef>
                <a:spcPts val="0"/>
              </a:spcBef>
              <a:spcAft>
                <a:spcPts val="1000"/>
              </a:spcAft>
              <a:buNone/>
            </a:pPr>
            <a:r>
              <a:rPr lang="en" sz="2000">
                <a:solidFill>
                  <a:srgbClr val="0000FF"/>
                </a:solidFill>
                <a:latin typeface="Trebuchet MS"/>
                <a:ea typeface="Trebuchet MS"/>
                <a:cs typeface="Trebuchet MS"/>
                <a:sym typeface="Trebuchet MS"/>
              </a:rPr>
              <a:t>       </a:t>
            </a:r>
            <a:endParaRPr sz="4000">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9"/>
        <p:cNvGrpSpPr/>
        <p:nvPr/>
      </p:nvGrpSpPr>
      <p:grpSpPr>
        <a:xfrm>
          <a:off x="0" y="0"/>
          <a:ext cx="0" cy="0"/>
          <a:chOff x="0" y="0"/>
          <a:chExt cx="0" cy="0"/>
        </a:xfrm>
      </p:grpSpPr>
      <p:sp>
        <p:nvSpPr>
          <p:cNvPr id="180" name="Google Shape;180;p27"/>
          <p:cNvSpPr txBox="1">
            <a:spLocks noGrp="1"/>
          </p:cNvSpPr>
          <p:nvPr>
            <p:ph type="subTitle" idx="1"/>
          </p:nvPr>
        </p:nvSpPr>
        <p:spPr>
          <a:xfrm>
            <a:off x="0" y="1127500"/>
            <a:ext cx="8827500" cy="23814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2400">
                <a:solidFill>
                  <a:srgbClr val="222222"/>
                </a:solidFill>
                <a:latin typeface="Trebuchet MS"/>
                <a:ea typeface="Trebuchet MS"/>
                <a:cs typeface="Trebuchet MS"/>
                <a:sym typeface="Trebuchet MS"/>
              </a:rPr>
              <a:t>SUMMER READING ASSESSMENT (9/14-9/18)</a:t>
            </a:r>
            <a:endParaRPr sz="2400">
              <a:solidFill>
                <a:srgbClr val="222222"/>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2000">
                <a:solidFill>
                  <a:srgbClr val="222222"/>
                </a:solidFill>
                <a:latin typeface="Trebuchet MS"/>
                <a:ea typeface="Trebuchet MS"/>
                <a:cs typeface="Trebuchet MS"/>
                <a:sym typeface="Trebuchet MS"/>
              </a:rPr>
              <a:t>(Go to NBOE website to access Summer Reading and activities through CLEVER)</a:t>
            </a:r>
            <a:endParaRPr sz="2000">
              <a:solidFill>
                <a:srgbClr val="222222"/>
              </a:solidFill>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2200">
                <a:solidFill>
                  <a:srgbClr val="222222"/>
                </a:solidFill>
                <a:latin typeface="Trebuchet MS"/>
                <a:ea typeface="Trebuchet MS"/>
                <a:cs typeface="Trebuchet MS"/>
                <a:sym typeface="Trebuchet MS"/>
              </a:rPr>
              <a:t>ELA, MATH, &amp; SCIENCE MAP ASSESSMENTS (10/1-10/8)</a:t>
            </a:r>
            <a:endParaRPr sz="2200">
              <a:solidFill>
                <a:srgbClr val="222222"/>
              </a:solidFill>
              <a:latin typeface="Trebuchet MS"/>
              <a:ea typeface="Trebuchet MS"/>
              <a:cs typeface="Trebuchet MS"/>
              <a:sym typeface="Trebuchet MS"/>
            </a:endParaRPr>
          </a:p>
          <a:p>
            <a:pPr marL="0" lvl="0" indent="0" algn="ctr" rtl="0">
              <a:lnSpc>
                <a:spcPct val="115000"/>
              </a:lnSpc>
              <a:spcBef>
                <a:spcPts val="1000"/>
              </a:spcBef>
              <a:spcAft>
                <a:spcPts val="1000"/>
              </a:spcAft>
              <a:buNone/>
            </a:pPr>
            <a:endParaRPr sz="4000">
              <a:latin typeface="Trebuchet MS"/>
              <a:ea typeface="Trebuchet MS"/>
              <a:cs typeface="Trebuchet MS"/>
              <a:sym typeface="Trebuchet MS"/>
            </a:endParaRPr>
          </a:p>
        </p:txBody>
      </p:sp>
      <p:pic>
        <p:nvPicPr>
          <p:cNvPr id="181" name="Google Shape;181;p27"/>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182" name="Google Shape;182;p27"/>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27"/>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84" name="Google Shape;184;p27"/>
          <p:cNvSpPr txBox="1">
            <a:spLocks noGrp="1"/>
          </p:cNvSpPr>
          <p:nvPr>
            <p:ph type="ctrTitle"/>
          </p:nvPr>
        </p:nvSpPr>
        <p:spPr>
          <a:xfrm>
            <a:off x="-102750" y="37960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UPCOMING ASSESSMENT DATES</a:t>
            </a:r>
            <a:endParaRPr sz="4800">
              <a:solidFill>
                <a:srgbClr val="98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8"/>
        <p:cNvGrpSpPr/>
        <p:nvPr/>
      </p:nvGrpSpPr>
      <p:grpSpPr>
        <a:xfrm>
          <a:off x="0" y="0"/>
          <a:ext cx="0" cy="0"/>
          <a:chOff x="0" y="0"/>
          <a:chExt cx="0" cy="0"/>
        </a:xfrm>
      </p:grpSpPr>
      <p:sp>
        <p:nvSpPr>
          <p:cNvPr id="189" name="Google Shape;189;p28"/>
          <p:cNvSpPr txBox="1">
            <a:spLocks noGrp="1"/>
          </p:cNvSpPr>
          <p:nvPr>
            <p:ph type="subTitle" idx="1"/>
          </p:nvPr>
        </p:nvSpPr>
        <p:spPr>
          <a:xfrm>
            <a:off x="0" y="1127500"/>
            <a:ext cx="8827500" cy="23814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1000"/>
              </a:spcAft>
              <a:buNone/>
            </a:pPr>
            <a:r>
              <a:rPr lang="en" sz="2400">
                <a:solidFill>
                  <a:srgbClr val="222222"/>
                </a:solidFill>
                <a:latin typeface="Trebuchet MS"/>
                <a:ea typeface="Trebuchet MS"/>
                <a:cs typeface="Trebuchet MS"/>
                <a:sym typeface="Trebuchet MS"/>
              </a:rPr>
              <a:t>FRIDAY, AUGUST 28 -- 9:00 AM - 12:00 PM</a:t>
            </a:r>
            <a:endParaRPr sz="4000">
              <a:latin typeface="Trebuchet MS"/>
              <a:ea typeface="Trebuchet MS"/>
              <a:cs typeface="Trebuchet MS"/>
              <a:sym typeface="Trebuchet MS"/>
            </a:endParaRPr>
          </a:p>
        </p:txBody>
      </p:sp>
      <p:pic>
        <p:nvPicPr>
          <p:cNvPr id="190" name="Google Shape;190;p28"/>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191" name="Google Shape;191;p28"/>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28"/>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93" name="Google Shape;193;p28"/>
          <p:cNvSpPr txBox="1">
            <a:spLocks noGrp="1"/>
          </p:cNvSpPr>
          <p:nvPr>
            <p:ph type="ctrTitle"/>
          </p:nvPr>
        </p:nvSpPr>
        <p:spPr>
          <a:xfrm>
            <a:off x="-102750" y="37960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UPCOMING DISTRIBUTION DATES</a:t>
            </a:r>
            <a:endParaRPr sz="4800">
              <a:solidFill>
                <a:srgbClr val="98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7"/>
        <p:cNvGrpSpPr/>
        <p:nvPr/>
      </p:nvGrpSpPr>
      <p:grpSpPr>
        <a:xfrm>
          <a:off x="0" y="0"/>
          <a:ext cx="0" cy="0"/>
          <a:chOff x="0" y="0"/>
          <a:chExt cx="0" cy="0"/>
        </a:xfrm>
      </p:grpSpPr>
      <p:sp>
        <p:nvSpPr>
          <p:cNvPr id="198" name="Google Shape;198;p29"/>
          <p:cNvSpPr txBox="1">
            <a:spLocks noGrp="1"/>
          </p:cNvSpPr>
          <p:nvPr>
            <p:ph type="subTitle" idx="1"/>
          </p:nvPr>
        </p:nvSpPr>
        <p:spPr>
          <a:xfrm>
            <a:off x="0" y="1274800"/>
            <a:ext cx="8827500" cy="24180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2400">
                <a:solidFill>
                  <a:srgbClr val="222222"/>
                </a:solidFill>
                <a:latin typeface="Trebuchet MS"/>
                <a:ea typeface="Trebuchet MS"/>
                <a:cs typeface="Trebuchet MS"/>
                <a:sym typeface="Trebuchet MS"/>
              </a:rPr>
              <a:t>MS. FOSTER, SCHOOL COUNSELOR </a:t>
            </a:r>
            <a:r>
              <a:rPr lang="en" sz="2200">
                <a:solidFill>
                  <a:srgbClr val="222222"/>
                </a:solidFill>
                <a:latin typeface="Trebuchet MS"/>
                <a:ea typeface="Trebuchet MS"/>
                <a:cs typeface="Trebuchet MS"/>
                <a:sym typeface="Trebuchet MS"/>
              </a:rPr>
              <a:t>(</a:t>
            </a:r>
            <a:r>
              <a:rPr lang="en" sz="2200" u="sng">
                <a:solidFill>
                  <a:schemeClr val="hlink"/>
                </a:solidFill>
                <a:latin typeface="Trebuchet MS"/>
                <a:ea typeface="Trebuchet MS"/>
                <a:cs typeface="Trebuchet MS"/>
                <a:sym typeface="Trebuchet MS"/>
                <a:hlinkClick r:id="rId3"/>
              </a:rPr>
              <a:t>FFOSTER@BHSEC.BARD.EDU</a:t>
            </a:r>
            <a:r>
              <a:rPr lang="en" sz="2200">
                <a:solidFill>
                  <a:srgbClr val="222222"/>
                </a:solidFill>
                <a:latin typeface="Trebuchet MS"/>
                <a:ea typeface="Trebuchet MS"/>
                <a:cs typeface="Trebuchet MS"/>
                <a:sym typeface="Trebuchet MS"/>
              </a:rPr>
              <a:t>)</a:t>
            </a:r>
            <a:endParaRPr sz="2200">
              <a:solidFill>
                <a:srgbClr val="222222"/>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2200">
                <a:solidFill>
                  <a:srgbClr val="222222"/>
                </a:solidFill>
                <a:latin typeface="Trebuchet MS"/>
                <a:ea typeface="Trebuchet MS"/>
                <a:cs typeface="Trebuchet MS"/>
                <a:sym typeface="Trebuchet MS"/>
              </a:rPr>
              <a:t>MS. HAMILTON, SOCIAL WORKER (</a:t>
            </a:r>
            <a:r>
              <a:rPr lang="en" sz="2200" u="sng">
                <a:solidFill>
                  <a:schemeClr val="hlink"/>
                </a:solidFill>
                <a:latin typeface="Trebuchet MS"/>
                <a:ea typeface="Trebuchet MS"/>
                <a:cs typeface="Trebuchet MS"/>
                <a:sym typeface="Trebuchet MS"/>
                <a:hlinkClick r:id="rId4"/>
              </a:rPr>
              <a:t>DHAMILTON@BHSEC.BARD.EDU</a:t>
            </a:r>
            <a:r>
              <a:rPr lang="en" sz="2200">
                <a:solidFill>
                  <a:srgbClr val="222222"/>
                </a:solidFill>
                <a:latin typeface="Trebuchet MS"/>
                <a:ea typeface="Trebuchet MS"/>
                <a:cs typeface="Trebuchet MS"/>
                <a:sym typeface="Trebuchet MS"/>
              </a:rPr>
              <a:t>)</a:t>
            </a:r>
            <a:endParaRPr sz="2200">
              <a:solidFill>
                <a:srgbClr val="222222"/>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2200">
                <a:solidFill>
                  <a:srgbClr val="222222"/>
                </a:solidFill>
                <a:latin typeface="Trebuchet MS"/>
                <a:ea typeface="Trebuchet MS"/>
                <a:cs typeface="Trebuchet MS"/>
                <a:sym typeface="Trebuchet MS"/>
              </a:rPr>
              <a:t>MS. MITCHELL, SOCIAL WORKER (</a:t>
            </a:r>
            <a:r>
              <a:rPr lang="en" sz="2200" u="sng">
                <a:solidFill>
                  <a:schemeClr val="hlink"/>
                </a:solidFill>
                <a:latin typeface="Trebuchet MS"/>
                <a:ea typeface="Trebuchet MS"/>
                <a:cs typeface="Trebuchet MS"/>
                <a:sym typeface="Trebuchet MS"/>
                <a:hlinkClick r:id="rId5"/>
              </a:rPr>
              <a:t>TMITCHELL@BHSEC.BARD.EDU</a:t>
            </a:r>
            <a:r>
              <a:rPr lang="en" sz="2200">
                <a:solidFill>
                  <a:srgbClr val="222222"/>
                </a:solidFill>
                <a:latin typeface="Trebuchet MS"/>
                <a:ea typeface="Trebuchet MS"/>
                <a:cs typeface="Trebuchet MS"/>
                <a:sym typeface="Trebuchet MS"/>
              </a:rPr>
              <a:t>)</a:t>
            </a:r>
            <a:endParaRPr sz="2200">
              <a:solidFill>
                <a:srgbClr val="222222"/>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2200">
              <a:solidFill>
                <a:srgbClr val="222222"/>
              </a:solidFill>
              <a:latin typeface="Trebuchet MS"/>
              <a:ea typeface="Trebuchet MS"/>
              <a:cs typeface="Trebuchet MS"/>
              <a:sym typeface="Trebuchet MS"/>
            </a:endParaRPr>
          </a:p>
          <a:p>
            <a:pPr marL="0" lvl="0" indent="0" algn="l" rtl="0">
              <a:lnSpc>
                <a:spcPct val="115000"/>
              </a:lnSpc>
              <a:spcBef>
                <a:spcPts val="1000"/>
              </a:spcBef>
              <a:spcAft>
                <a:spcPts val="1000"/>
              </a:spcAft>
              <a:buNone/>
            </a:pPr>
            <a:endParaRPr sz="2400">
              <a:solidFill>
                <a:srgbClr val="222222"/>
              </a:solidFill>
              <a:latin typeface="Trebuchet MS"/>
              <a:ea typeface="Trebuchet MS"/>
              <a:cs typeface="Trebuchet MS"/>
              <a:sym typeface="Trebuchet MS"/>
            </a:endParaRPr>
          </a:p>
        </p:txBody>
      </p:sp>
      <p:pic>
        <p:nvPicPr>
          <p:cNvPr id="199" name="Google Shape;199;p29"/>
          <p:cNvPicPr preferRelativeResize="0"/>
          <p:nvPr/>
        </p:nvPicPr>
        <p:blipFill>
          <a:blip r:embed="rId6">
            <a:alphaModFix/>
          </a:blip>
          <a:stretch>
            <a:fillRect/>
          </a:stretch>
        </p:blipFill>
        <p:spPr>
          <a:xfrm>
            <a:off x="-2" y="3840100"/>
            <a:ext cx="3370703" cy="1185450"/>
          </a:xfrm>
          <a:prstGeom prst="rect">
            <a:avLst/>
          </a:prstGeom>
          <a:noFill/>
          <a:ln>
            <a:noFill/>
          </a:ln>
        </p:spPr>
      </p:pic>
      <p:sp>
        <p:nvSpPr>
          <p:cNvPr id="200" name="Google Shape;200;p29"/>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9"/>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202" name="Google Shape;202;p29"/>
          <p:cNvSpPr txBox="1">
            <a:spLocks noGrp="1"/>
          </p:cNvSpPr>
          <p:nvPr>
            <p:ph type="ctrTitle"/>
          </p:nvPr>
        </p:nvSpPr>
        <p:spPr>
          <a:xfrm>
            <a:off x="-102750" y="37960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SUPPORT STAFF</a:t>
            </a:r>
            <a:endParaRPr sz="4800">
              <a:solidFill>
                <a:srgbClr val="98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6"/>
        <p:cNvGrpSpPr/>
        <p:nvPr/>
      </p:nvGrpSpPr>
      <p:grpSpPr>
        <a:xfrm>
          <a:off x="0" y="0"/>
          <a:ext cx="0" cy="0"/>
          <a:chOff x="0" y="0"/>
          <a:chExt cx="0" cy="0"/>
        </a:xfrm>
      </p:grpSpPr>
      <p:sp>
        <p:nvSpPr>
          <p:cNvPr id="207" name="Google Shape;207;p30"/>
          <p:cNvSpPr txBox="1">
            <a:spLocks noGrp="1"/>
          </p:cNvSpPr>
          <p:nvPr>
            <p:ph type="subTitle" idx="1"/>
          </p:nvPr>
        </p:nvSpPr>
        <p:spPr>
          <a:xfrm>
            <a:off x="0" y="1127500"/>
            <a:ext cx="8827500" cy="1597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2400">
              <a:solidFill>
                <a:srgbClr val="222222"/>
              </a:solidFill>
              <a:latin typeface="Trebuchet MS"/>
              <a:ea typeface="Trebuchet MS"/>
              <a:cs typeface="Trebuchet MS"/>
              <a:sym typeface="Trebuchet MS"/>
            </a:endParaRPr>
          </a:p>
          <a:p>
            <a:pPr marL="0" lvl="0" indent="0" algn="ctr" rtl="0">
              <a:lnSpc>
                <a:spcPct val="115000"/>
              </a:lnSpc>
              <a:spcBef>
                <a:spcPts val="1000"/>
              </a:spcBef>
              <a:spcAft>
                <a:spcPts val="1000"/>
              </a:spcAft>
              <a:buNone/>
            </a:pPr>
            <a:r>
              <a:rPr lang="en" sz="4000">
                <a:latin typeface="Trebuchet MS"/>
                <a:ea typeface="Trebuchet MS"/>
                <a:cs typeface="Trebuchet MS"/>
                <a:sym typeface="Trebuchet MS"/>
              </a:rPr>
              <a:t>QUESTIONS AND FEEDBACK</a:t>
            </a:r>
            <a:endParaRPr sz="4000">
              <a:latin typeface="Trebuchet MS"/>
              <a:ea typeface="Trebuchet MS"/>
              <a:cs typeface="Trebuchet MS"/>
              <a:sym typeface="Trebuchet MS"/>
            </a:endParaRPr>
          </a:p>
        </p:txBody>
      </p:sp>
      <p:pic>
        <p:nvPicPr>
          <p:cNvPr id="208" name="Google Shape;208;p30"/>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209" name="Google Shape;209;p30"/>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30"/>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211" name="Google Shape;211;p30"/>
          <p:cNvSpPr txBox="1">
            <a:spLocks noGrp="1"/>
          </p:cNvSpPr>
          <p:nvPr>
            <p:ph type="ctrTitle"/>
          </p:nvPr>
        </p:nvSpPr>
        <p:spPr>
          <a:xfrm>
            <a:off x="-102750" y="37960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a:t>
            </a:r>
            <a:endParaRPr sz="4800">
              <a:solidFill>
                <a:srgbClr val="98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ctrTitle"/>
          </p:nvPr>
        </p:nvSpPr>
        <p:spPr>
          <a:xfrm>
            <a:off x="272400" y="302225"/>
            <a:ext cx="8599200" cy="210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980000"/>
                </a:solidFill>
              </a:rPr>
              <a:t>Remote Learning</a:t>
            </a:r>
            <a:endParaRPr>
              <a:solidFill>
                <a:srgbClr val="980000"/>
              </a:solidFill>
            </a:endParaRPr>
          </a:p>
        </p:txBody>
      </p:sp>
      <p:sp>
        <p:nvSpPr>
          <p:cNvPr id="72" name="Google Shape;72;p15"/>
          <p:cNvSpPr txBox="1">
            <a:spLocks noGrp="1"/>
          </p:cNvSpPr>
          <p:nvPr>
            <p:ph type="subTitle" idx="1"/>
          </p:nvPr>
        </p:nvSpPr>
        <p:spPr>
          <a:xfrm>
            <a:off x="410900" y="2411236"/>
            <a:ext cx="8520600" cy="7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September 8 - November 17</a:t>
            </a:r>
            <a:endParaRPr sz="3000"/>
          </a:p>
        </p:txBody>
      </p:sp>
      <p:pic>
        <p:nvPicPr>
          <p:cNvPr id="73" name="Google Shape;73;p15"/>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74" name="Google Shape;74;p15"/>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15"/>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0"/>
            <a:ext cx="8520600" cy="75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980000"/>
                </a:solidFill>
              </a:rPr>
              <a:t>Remote Learning ETIQUETTE</a:t>
            </a:r>
            <a:endParaRPr sz="3500">
              <a:solidFill>
                <a:srgbClr val="980000"/>
              </a:solidFill>
            </a:endParaRPr>
          </a:p>
        </p:txBody>
      </p:sp>
      <p:sp>
        <p:nvSpPr>
          <p:cNvPr id="81" name="Google Shape;81;p16"/>
          <p:cNvSpPr txBox="1">
            <a:spLocks noGrp="1"/>
          </p:cNvSpPr>
          <p:nvPr>
            <p:ph type="body" idx="1"/>
          </p:nvPr>
        </p:nvSpPr>
        <p:spPr>
          <a:xfrm>
            <a:off x="664750" y="751800"/>
            <a:ext cx="8058600" cy="2403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434343"/>
              </a:buClr>
              <a:buSzPts val="2000"/>
              <a:buChar char="●"/>
            </a:pPr>
            <a:r>
              <a:rPr lang="en" sz="2000">
                <a:solidFill>
                  <a:srgbClr val="434343"/>
                </a:solidFill>
              </a:rPr>
              <a:t>Arrive on time</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Mute upon Entry</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Video On</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Appropriate Language</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Mutual Respect</a:t>
            </a:r>
            <a:endParaRPr sz="2000">
              <a:solidFill>
                <a:srgbClr val="434343"/>
              </a:solidFill>
            </a:endParaRPr>
          </a:p>
          <a:p>
            <a:pPr marL="457200" lvl="0" indent="-355600" algn="l" rtl="0">
              <a:spcBef>
                <a:spcPts val="0"/>
              </a:spcBef>
              <a:spcAft>
                <a:spcPts val="0"/>
              </a:spcAft>
              <a:buClr>
                <a:srgbClr val="434343"/>
              </a:buClr>
              <a:buSzPts val="2000"/>
              <a:buChar char="●"/>
            </a:pPr>
            <a:r>
              <a:rPr lang="en" sz="2000">
                <a:solidFill>
                  <a:srgbClr val="434343"/>
                </a:solidFill>
              </a:rPr>
              <a:t>Active Participation</a:t>
            </a:r>
            <a:endParaRPr sz="2000">
              <a:solidFill>
                <a:srgbClr val="434343"/>
              </a:solidFill>
            </a:endParaRPr>
          </a:p>
          <a:p>
            <a:pPr marL="0" lvl="0" indent="0" algn="l" rtl="0">
              <a:spcBef>
                <a:spcPts val="1600"/>
              </a:spcBef>
              <a:spcAft>
                <a:spcPts val="1600"/>
              </a:spcAft>
              <a:buNone/>
            </a:pPr>
            <a:endParaRPr sz="3000"/>
          </a:p>
        </p:txBody>
      </p:sp>
      <p:pic>
        <p:nvPicPr>
          <p:cNvPr id="82" name="Google Shape;82;p16"/>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83" name="Google Shape;83;p16"/>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6"/>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6400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980000"/>
                </a:solidFill>
              </a:rPr>
              <a:t>IN-PERSON INGRESS PROCEDURES</a:t>
            </a:r>
            <a:endParaRPr sz="3000">
              <a:solidFill>
                <a:srgbClr val="980000"/>
              </a:solidFill>
            </a:endParaRPr>
          </a:p>
        </p:txBody>
      </p:sp>
      <p:sp>
        <p:nvSpPr>
          <p:cNvPr id="90" name="Google Shape;90;p17"/>
          <p:cNvSpPr txBox="1">
            <a:spLocks noGrp="1"/>
          </p:cNvSpPr>
          <p:nvPr>
            <p:ph type="body" idx="1"/>
          </p:nvPr>
        </p:nvSpPr>
        <p:spPr>
          <a:xfrm>
            <a:off x="311700" y="803400"/>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434343"/>
                </a:solidFill>
              </a:rPr>
              <a:t>TEMPERATURE CHECK (&lt;100.4°)&amp; SYMPTOMS CHECK BEFORE LEAVING HOME</a:t>
            </a:r>
            <a:endParaRPr sz="2000" b="1">
              <a:solidFill>
                <a:srgbClr val="434343"/>
              </a:solidFill>
            </a:endParaRPr>
          </a:p>
          <a:p>
            <a:pPr marL="0" lvl="0" indent="0" algn="l" rtl="0">
              <a:spcBef>
                <a:spcPts val="1600"/>
              </a:spcBef>
              <a:spcAft>
                <a:spcPts val="1600"/>
              </a:spcAft>
              <a:buNone/>
            </a:pPr>
            <a:r>
              <a:rPr lang="en" sz="2000">
                <a:solidFill>
                  <a:srgbClr val="434343"/>
                </a:solidFill>
              </a:rPr>
              <a:t>9th GRADE LINE UP ON BERGEN ST (MAIN DOOR) 10TH GRADE LINE UP ON 16th AVE </a:t>
            </a:r>
            <a:r>
              <a:rPr lang="en" sz="2000" b="1">
                <a:solidFill>
                  <a:srgbClr val="434343"/>
                </a:solidFill>
              </a:rPr>
              <a:t>BY 8:15 AM</a:t>
            </a:r>
            <a:r>
              <a:rPr lang="en" sz="2000">
                <a:solidFill>
                  <a:srgbClr val="434343"/>
                </a:solidFill>
              </a:rPr>
              <a:t> (No Tardiness)</a:t>
            </a:r>
            <a:endParaRPr sz="2000">
              <a:solidFill>
                <a:srgbClr val="434343"/>
              </a:solidFill>
            </a:endParaRPr>
          </a:p>
        </p:txBody>
      </p:sp>
      <p:pic>
        <p:nvPicPr>
          <p:cNvPr id="91" name="Google Shape;91;p17"/>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92" name="Google Shape;92;p17"/>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17"/>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94" name="Google Shape;94;p17"/>
          <p:cNvSpPr txBox="1">
            <a:spLocks noGrp="1"/>
          </p:cNvSpPr>
          <p:nvPr>
            <p:ph type="body" idx="2"/>
          </p:nvPr>
        </p:nvSpPr>
        <p:spPr>
          <a:xfrm>
            <a:off x="4832400" y="865000"/>
            <a:ext cx="41577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rPr>
              <a:t>MUST WEAR MASK &amp; SOCIAL DISTANCE</a:t>
            </a:r>
            <a:endParaRPr>
              <a:solidFill>
                <a:srgbClr val="434343"/>
              </a:solidFill>
            </a:endParaRPr>
          </a:p>
          <a:p>
            <a:pPr marL="457200" lvl="0" indent="-317500" algn="l" rtl="0">
              <a:spcBef>
                <a:spcPts val="1600"/>
              </a:spcBef>
              <a:spcAft>
                <a:spcPts val="0"/>
              </a:spcAft>
              <a:buClr>
                <a:srgbClr val="434343"/>
              </a:buClr>
              <a:buSzPts val="1400"/>
              <a:buChar char="●"/>
            </a:pPr>
            <a:r>
              <a:rPr lang="en">
                <a:solidFill>
                  <a:srgbClr val="434343"/>
                </a:solidFill>
              </a:rPr>
              <a:t>SYMPTOMS CHECK QUESTIONS</a:t>
            </a:r>
            <a:endParaRPr>
              <a:solidFill>
                <a:srgbClr val="434343"/>
              </a:solidFill>
            </a:endParaRPr>
          </a:p>
          <a:p>
            <a:pPr marL="457200" lvl="0" indent="-317500" algn="l" rtl="0">
              <a:spcBef>
                <a:spcPts val="0"/>
              </a:spcBef>
              <a:spcAft>
                <a:spcPts val="0"/>
              </a:spcAft>
              <a:buClr>
                <a:srgbClr val="434343"/>
              </a:buClr>
              <a:buSzPts val="1400"/>
              <a:buChar char="●"/>
            </a:pPr>
            <a:r>
              <a:rPr lang="en">
                <a:solidFill>
                  <a:srgbClr val="434343"/>
                </a:solidFill>
              </a:rPr>
              <a:t>TEMPERATURE CHECK (&lt;100.4°F)</a:t>
            </a:r>
            <a:endParaRPr>
              <a:solidFill>
                <a:srgbClr val="434343"/>
              </a:solidFill>
            </a:endParaRPr>
          </a:p>
          <a:p>
            <a:pPr marL="457200" lvl="0" indent="-317500" algn="l" rtl="0">
              <a:spcBef>
                <a:spcPts val="0"/>
              </a:spcBef>
              <a:spcAft>
                <a:spcPts val="0"/>
              </a:spcAft>
              <a:buClr>
                <a:srgbClr val="434343"/>
              </a:buClr>
              <a:buSzPts val="1400"/>
              <a:buChar char="●"/>
            </a:pPr>
            <a:r>
              <a:rPr lang="en">
                <a:solidFill>
                  <a:srgbClr val="434343"/>
                </a:solidFill>
              </a:rPr>
              <a:t>FOOTWEAR SANITIZING (Closed toe shoes required -- no sandals/slides)</a:t>
            </a:r>
            <a:endParaRPr>
              <a:solidFill>
                <a:srgbClr val="434343"/>
              </a:solidFill>
            </a:endParaRPr>
          </a:p>
          <a:p>
            <a:pPr marL="457200" lvl="0" indent="-317500" algn="l" rtl="0">
              <a:spcBef>
                <a:spcPts val="0"/>
              </a:spcBef>
              <a:spcAft>
                <a:spcPts val="0"/>
              </a:spcAft>
              <a:buClr>
                <a:srgbClr val="434343"/>
              </a:buClr>
              <a:buSzPts val="1400"/>
              <a:buChar char="●"/>
            </a:pPr>
            <a:r>
              <a:rPr lang="en">
                <a:solidFill>
                  <a:srgbClr val="434343"/>
                </a:solidFill>
              </a:rPr>
              <a:t>HAND SANITIZING</a:t>
            </a:r>
            <a:endParaRPr>
              <a:solidFill>
                <a:srgbClr val="434343"/>
              </a:solidFill>
            </a:endParaRPr>
          </a:p>
          <a:p>
            <a:pPr marL="0" lvl="0" indent="0" algn="l" rtl="0">
              <a:spcBef>
                <a:spcPts val="1600"/>
              </a:spcBef>
              <a:spcAft>
                <a:spcPts val="0"/>
              </a:spcAft>
              <a:buNone/>
            </a:pPr>
            <a:r>
              <a:rPr lang="en">
                <a:solidFill>
                  <a:srgbClr val="434343"/>
                </a:solidFill>
              </a:rPr>
              <a:t>FOLLOW DIRECTIONS OF SIGNS AND HALL MONITORS</a:t>
            </a:r>
            <a:endParaRPr>
              <a:solidFill>
                <a:srgbClr val="434343"/>
              </a:solidFill>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980000"/>
                </a:solidFill>
              </a:rPr>
              <a:t>IN-PERSON HEALTH &amp; SAFETY PROTOCOLS</a:t>
            </a:r>
            <a:endParaRPr sz="4800">
              <a:solidFill>
                <a:srgbClr val="980000"/>
              </a:solidFill>
            </a:endParaRPr>
          </a:p>
        </p:txBody>
      </p:sp>
      <p:sp>
        <p:nvSpPr>
          <p:cNvPr id="100" name="Google Shape;100;p18"/>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8"/>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b="1" i="1">
              <a:solidFill>
                <a:srgbClr val="434343"/>
              </a:solidFill>
              <a:latin typeface="Trebuchet MS"/>
              <a:ea typeface="Trebuchet MS"/>
              <a:cs typeface="Trebuchet MS"/>
              <a:sym typeface="Trebuchet MS"/>
            </a:endParaRPr>
          </a:p>
        </p:txBody>
      </p:sp>
      <p:sp>
        <p:nvSpPr>
          <p:cNvPr id="102" name="Google Shape;102;p18"/>
          <p:cNvSpPr txBox="1">
            <a:spLocks noGrp="1"/>
          </p:cNvSpPr>
          <p:nvPr>
            <p:ph type="body" idx="2"/>
          </p:nvPr>
        </p:nvSpPr>
        <p:spPr>
          <a:xfrm>
            <a:off x="4832400" y="869050"/>
            <a:ext cx="3999900" cy="402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ONLY 10 STUDENTS PER CLASSROOM</a:t>
            </a:r>
            <a:endParaRPr sz="1600">
              <a:solidFill>
                <a:srgbClr val="000000"/>
              </a:solidFill>
            </a:endParaRPr>
          </a:p>
          <a:p>
            <a:pPr marL="0" lvl="0" indent="0" algn="l" rtl="0">
              <a:spcBef>
                <a:spcPts val="1600"/>
              </a:spcBef>
              <a:spcAft>
                <a:spcPts val="0"/>
              </a:spcAft>
              <a:buNone/>
            </a:pPr>
            <a:r>
              <a:rPr lang="en" sz="1600">
                <a:solidFill>
                  <a:srgbClr val="000000"/>
                </a:solidFill>
              </a:rPr>
              <a:t>6 FOOT SOCIAL DISTANCING</a:t>
            </a:r>
            <a:endParaRPr sz="1600">
              <a:solidFill>
                <a:srgbClr val="000000"/>
              </a:solidFill>
            </a:endParaRPr>
          </a:p>
          <a:p>
            <a:pPr marL="0" lvl="0" indent="0" algn="l" rtl="0">
              <a:spcBef>
                <a:spcPts val="1600"/>
              </a:spcBef>
              <a:spcAft>
                <a:spcPts val="0"/>
              </a:spcAft>
              <a:buNone/>
            </a:pPr>
            <a:r>
              <a:rPr lang="en" sz="1600">
                <a:solidFill>
                  <a:srgbClr val="000000"/>
                </a:solidFill>
              </a:rPr>
              <a:t>EACH DESK WILL HAVE 3-SIDED CLEAR PLASTIC PROTECTOR</a:t>
            </a:r>
            <a:endParaRPr sz="1600">
              <a:solidFill>
                <a:srgbClr val="000000"/>
              </a:solidFill>
            </a:endParaRPr>
          </a:p>
          <a:p>
            <a:pPr marL="0" lvl="0" indent="0" algn="l" rtl="0">
              <a:spcBef>
                <a:spcPts val="1600"/>
              </a:spcBef>
              <a:spcAft>
                <a:spcPts val="0"/>
              </a:spcAft>
              <a:buNone/>
            </a:pPr>
            <a:r>
              <a:rPr lang="en" sz="1600">
                <a:solidFill>
                  <a:srgbClr val="000000"/>
                </a:solidFill>
              </a:rPr>
              <a:t>BREAKFAST &amp; LUNCH IN CLASSROOMS (COLD LUNCH FROM HOME IN CLOSED CONTAINERS -- NO DELIVERIES, NO MICROWAVE, NO SHARING)</a:t>
            </a:r>
            <a:endParaRPr sz="1600">
              <a:solidFill>
                <a:srgbClr val="000000"/>
              </a:solidFill>
            </a:endParaRPr>
          </a:p>
          <a:p>
            <a:pPr marL="0" lvl="0" indent="0" algn="l" rtl="0">
              <a:spcBef>
                <a:spcPts val="1600"/>
              </a:spcBef>
              <a:spcAft>
                <a:spcPts val="1600"/>
              </a:spcAft>
              <a:buNone/>
            </a:pPr>
            <a:r>
              <a:rPr lang="en" sz="1600">
                <a:solidFill>
                  <a:srgbClr val="000000"/>
                </a:solidFill>
              </a:rPr>
              <a:t>MUST BRING WATER BOTTLES (NAME OR OTHER ID MARKING)</a:t>
            </a:r>
            <a:endParaRPr sz="1600">
              <a:solidFill>
                <a:srgbClr val="000000"/>
              </a:solidFill>
            </a:endParaRPr>
          </a:p>
        </p:txBody>
      </p:sp>
      <p:pic>
        <p:nvPicPr>
          <p:cNvPr id="103" name="Google Shape;103;p18"/>
          <p:cNvPicPr preferRelativeResize="0"/>
          <p:nvPr/>
        </p:nvPicPr>
        <p:blipFill>
          <a:blip r:embed="rId3">
            <a:alphaModFix/>
          </a:blip>
          <a:stretch>
            <a:fillRect/>
          </a:stretch>
        </p:blipFill>
        <p:spPr>
          <a:xfrm rot="-5400000">
            <a:off x="-9112" y="1284326"/>
            <a:ext cx="4184520" cy="31383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980000"/>
                </a:solidFill>
              </a:rPr>
              <a:t>IN-PERSON HEALTH &amp; SAFETY PROTOCOLS</a:t>
            </a:r>
            <a:endParaRPr sz="4800">
              <a:solidFill>
                <a:srgbClr val="980000"/>
              </a:solidFill>
            </a:endParaRPr>
          </a:p>
        </p:txBody>
      </p:sp>
      <p:sp>
        <p:nvSpPr>
          <p:cNvPr id="109" name="Google Shape;109;p19"/>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9"/>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b="1" i="1">
              <a:solidFill>
                <a:srgbClr val="434343"/>
              </a:solidFill>
              <a:latin typeface="Trebuchet MS"/>
              <a:ea typeface="Trebuchet MS"/>
              <a:cs typeface="Trebuchet MS"/>
              <a:sym typeface="Trebuchet MS"/>
            </a:endParaRPr>
          </a:p>
        </p:txBody>
      </p:sp>
      <p:sp>
        <p:nvSpPr>
          <p:cNvPr id="111" name="Google Shape;111;p19"/>
          <p:cNvSpPr txBox="1">
            <a:spLocks noGrp="1"/>
          </p:cNvSpPr>
          <p:nvPr>
            <p:ph type="body" idx="2"/>
          </p:nvPr>
        </p:nvSpPr>
        <p:spPr>
          <a:xfrm>
            <a:off x="4832400" y="869050"/>
            <a:ext cx="3999900" cy="402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EACH ROOM WILL HAVE SANITIZING KIT (STUDENTS WILL SUPPORT WITH DISINFECTING DESKS &amp; CHAIRS)</a:t>
            </a:r>
            <a:endParaRPr sz="1600">
              <a:solidFill>
                <a:srgbClr val="000000"/>
              </a:solidFill>
            </a:endParaRPr>
          </a:p>
          <a:p>
            <a:pPr marL="0" lvl="0" indent="0" algn="l" rtl="0">
              <a:spcBef>
                <a:spcPts val="1600"/>
              </a:spcBef>
              <a:spcAft>
                <a:spcPts val="0"/>
              </a:spcAft>
              <a:buNone/>
            </a:pPr>
            <a:r>
              <a:rPr lang="en" sz="1600">
                <a:solidFill>
                  <a:srgbClr val="000000"/>
                </a:solidFill>
              </a:rPr>
              <a:t>CUSTODIAL DETAILS SCHEDULED TO DISINFECT HIGH-TOUCH AREAS DAILY</a:t>
            </a:r>
            <a:endParaRPr sz="1600">
              <a:solidFill>
                <a:srgbClr val="000000"/>
              </a:solidFill>
            </a:endParaRPr>
          </a:p>
          <a:p>
            <a:pPr marL="0" lvl="0" indent="0" algn="l" rtl="0">
              <a:spcBef>
                <a:spcPts val="1600"/>
              </a:spcBef>
              <a:spcAft>
                <a:spcPts val="0"/>
              </a:spcAft>
              <a:buNone/>
            </a:pPr>
            <a:r>
              <a:rPr lang="en" sz="1600">
                <a:solidFill>
                  <a:srgbClr val="000000"/>
                </a:solidFill>
              </a:rPr>
              <a:t>ROOMS SANITIZED EACH DAY WITH DISINFECTANT MISTING EQUIPMENT</a:t>
            </a:r>
            <a:endParaRPr sz="1600">
              <a:solidFill>
                <a:srgbClr val="000000"/>
              </a:solidFill>
            </a:endParaRPr>
          </a:p>
          <a:p>
            <a:pPr marL="0" lvl="0" indent="0" algn="l" rtl="0">
              <a:spcBef>
                <a:spcPts val="1600"/>
              </a:spcBef>
              <a:spcAft>
                <a:spcPts val="1600"/>
              </a:spcAft>
              <a:buNone/>
            </a:pPr>
            <a:r>
              <a:rPr lang="en" sz="1600">
                <a:solidFill>
                  <a:srgbClr val="000000"/>
                </a:solidFill>
              </a:rPr>
              <a:t>CUSTODIAL SUPERVISOR &amp; PRINCIPAL CONFIRM DISINFECTED DAILY  </a:t>
            </a:r>
            <a:endParaRPr sz="1600">
              <a:solidFill>
                <a:srgbClr val="000000"/>
              </a:solidFill>
            </a:endParaRPr>
          </a:p>
        </p:txBody>
      </p:sp>
      <p:pic>
        <p:nvPicPr>
          <p:cNvPr id="112" name="Google Shape;112;p19"/>
          <p:cNvPicPr preferRelativeResize="0"/>
          <p:nvPr/>
        </p:nvPicPr>
        <p:blipFill rotWithShape="1">
          <a:blip r:embed="rId3">
            <a:alphaModFix/>
          </a:blip>
          <a:srcRect/>
          <a:stretch/>
        </p:blipFill>
        <p:spPr>
          <a:xfrm rot="-5400000">
            <a:off x="-211362" y="1392101"/>
            <a:ext cx="4184520" cy="31383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6"/>
        <p:cNvGrpSpPr/>
        <p:nvPr/>
      </p:nvGrpSpPr>
      <p:grpSpPr>
        <a:xfrm>
          <a:off x="0" y="0"/>
          <a:ext cx="0" cy="0"/>
          <a:chOff x="0" y="0"/>
          <a:chExt cx="0" cy="0"/>
        </a:xfrm>
      </p:grpSpPr>
      <p:sp>
        <p:nvSpPr>
          <p:cNvPr id="117" name="Google Shape;117;p20"/>
          <p:cNvSpPr txBox="1">
            <a:spLocks noGrp="1"/>
          </p:cNvSpPr>
          <p:nvPr>
            <p:ph type="ctrTitle"/>
          </p:nvPr>
        </p:nvSpPr>
        <p:spPr>
          <a:xfrm>
            <a:off x="311700" y="152575"/>
            <a:ext cx="8520600" cy="72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980000"/>
                </a:solidFill>
              </a:rPr>
              <a:t>Bell Schedule</a:t>
            </a:r>
            <a:endParaRPr>
              <a:solidFill>
                <a:srgbClr val="980000"/>
              </a:solidFill>
            </a:endParaRPr>
          </a:p>
        </p:txBody>
      </p:sp>
      <p:pic>
        <p:nvPicPr>
          <p:cNvPr id="118" name="Google Shape;118;p20"/>
          <p:cNvPicPr preferRelativeResize="0"/>
          <p:nvPr/>
        </p:nvPicPr>
        <p:blipFill>
          <a:blip r:embed="rId3">
            <a:alphaModFix/>
          </a:blip>
          <a:stretch>
            <a:fillRect/>
          </a:stretch>
        </p:blipFill>
        <p:spPr>
          <a:xfrm>
            <a:off x="139373" y="3960250"/>
            <a:ext cx="3370703" cy="1185450"/>
          </a:xfrm>
          <a:prstGeom prst="rect">
            <a:avLst/>
          </a:prstGeom>
          <a:noFill/>
          <a:ln>
            <a:noFill/>
          </a:ln>
        </p:spPr>
      </p:pic>
      <p:sp>
        <p:nvSpPr>
          <p:cNvPr id="119" name="Google Shape;119;p20"/>
          <p:cNvSpPr txBox="1"/>
          <p:nvPr/>
        </p:nvSpPr>
        <p:spPr>
          <a:xfrm>
            <a:off x="4177875"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20"/>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graphicFrame>
        <p:nvGraphicFramePr>
          <p:cNvPr id="121" name="Google Shape;121;p20"/>
          <p:cNvGraphicFramePr/>
          <p:nvPr/>
        </p:nvGraphicFramePr>
        <p:xfrm>
          <a:off x="125" y="1204550"/>
          <a:ext cx="3000000" cy="3000000"/>
        </p:xfrm>
        <a:graphic>
          <a:graphicData uri="http://schemas.openxmlformats.org/drawingml/2006/table">
            <a:tbl>
              <a:tblPr>
                <a:noFill/>
                <a:tableStyleId>{A055285D-C9B4-489A-83A6-E1F0A26C0C57}</a:tableStyleId>
              </a:tblPr>
              <a:tblGrid>
                <a:gridCol w="831275">
                  <a:extLst>
                    <a:ext uri="{9D8B030D-6E8A-4147-A177-3AD203B41FA5}">
                      <a16:colId xmlns:a16="http://schemas.microsoft.com/office/drawing/2014/main" val="20000"/>
                    </a:ext>
                  </a:extLst>
                </a:gridCol>
                <a:gridCol w="831275">
                  <a:extLst>
                    <a:ext uri="{9D8B030D-6E8A-4147-A177-3AD203B41FA5}">
                      <a16:colId xmlns:a16="http://schemas.microsoft.com/office/drawing/2014/main" val="20001"/>
                    </a:ext>
                  </a:extLst>
                </a:gridCol>
                <a:gridCol w="831275">
                  <a:extLst>
                    <a:ext uri="{9D8B030D-6E8A-4147-A177-3AD203B41FA5}">
                      <a16:colId xmlns:a16="http://schemas.microsoft.com/office/drawing/2014/main" val="20002"/>
                    </a:ext>
                  </a:extLst>
                </a:gridCol>
                <a:gridCol w="831275">
                  <a:extLst>
                    <a:ext uri="{9D8B030D-6E8A-4147-A177-3AD203B41FA5}">
                      <a16:colId xmlns:a16="http://schemas.microsoft.com/office/drawing/2014/main" val="20003"/>
                    </a:ext>
                  </a:extLst>
                </a:gridCol>
                <a:gridCol w="831275">
                  <a:extLst>
                    <a:ext uri="{9D8B030D-6E8A-4147-A177-3AD203B41FA5}">
                      <a16:colId xmlns:a16="http://schemas.microsoft.com/office/drawing/2014/main" val="20004"/>
                    </a:ext>
                  </a:extLst>
                </a:gridCol>
                <a:gridCol w="831275">
                  <a:extLst>
                    <a:ext uri="{9D8B030D-6E8A-4147-A177-3AD203B41FA5}">
                      <a16:colId xmlns:a16="http://schemas.microsoft.com/office/drawing/2014/main" val="20005"/>
                    </a:ext>
                  </a:extLst>
                </a:gridCol>
                <a:gridCol w="831275">
                  <a:extLst>
                    <a:ext uri="{9D8B030D-6E8A-4147-A177-3AD203B41FA5}">
                      <a16:colId xmlns:a16="http://schemas.microsoft.com/office/drawing/2014/main" val="20006"/>
                    </a:ext>
                  </a:extLst>
                </a:gridCol>
                <a:gridCol w="831275">
                  <a:extLst>
                    <a:ext uri="{9D8B030D-6E8A-4147-A177-3AD203B41FA5}">
                      <a16:colId xmlns:a16="http://schemas.microsoft.com/office/drawing/2014/main" val="20007"/>
                    </a:ext>
                  </a:extLst>
                </a:gridCol>
                <a:gridCol w="831275">
                  <a:extLst>
                    <a:ext uri="{9D8B030D-6E8A-4147-A177-3AD203B41FA5}">
                      <a16:colId xmlns:a16="http://schemas.microsoft.com/office/drawing/2014/main" val="20008"/>
                    </a:ext>
                  </a:extLst>
                </a:gridCol>
                <a:gridCol w="831275">
                  <a:extLst>
                    <a:ext uri="{9D8B030D-6E8A-4147-A177-3AD203B41FA5}">
                      <a16:colId xmlns:a16="http://schemas.microsoft.com/office/drawing/2014/main" val="20009"/>
                    </a:ext>
                  </a:extLst>
                </a:gridCol>
                <a:gridCol w="831275">
                  <a:extLst>
                    <a:ext uri="{9D8B030D-6E8A-4147-A177-3AD203B41FA5}">
                      <a16:colId xmlns:a16="http://schemas.microsoft.com/office/drawing/2014/main" val="20010"/>
                    </a:ext>
                  </a:extLst>
                </a:gridCol>
              </a:tblGrid>
              <a:tr h="1080575">
                <a:tc>
                  <a:txBody>
                    <a:bodyPr/>
                    <a:lstStyle/>
                    <a:p>
                      <a:pPr marL="0" lvl="0" indent="0" algn="ctr" rtl="0">
                        <a:spcBef>
                          <a:spcPts val="0"/>
                        </a:spcBef>
                        <a:spcAft>
                          <a:spcPts val="0"/>
                        </a:spcAft>
                        <a:buNone/>
                      </a:pPr>
                      <a:r>
                        <a:rPr lang="en" sz="2000" b="1"/>
                        <a:t>HR</a:t>
                      </a:r>
                      <a:endParaRPr sz="2000" b="1"/>
                    </a:p>
                  </a:txBody>
                  <a:tcPr marL="91425" marR="91425" marT="91425" marB="91425" anchor="ctr"/>
                </a:tc>
                <a:tc>
                  <a:txBody>
                    <a:bodyPr/>
                    <a:lstStyle/>
                    <a:p>
                      <a:pPr marL="0" lvl="0" indent="0" algn="ctr" rtl="0">
                        <a:spcBef>
                          <a:spcPts val="0"/>
                        </a:spcBef>
                        <a:spcAft>
                          <a:spcPts val="0"/>
                        </a:spcAft>
                        <a:buNone/>
                      </a:pPr>
                      <a:r>
                        <a:rPr lang="en" sz="2000" b="1"/>
                        <a:t>1</a:t>
                      </a:r>
                      <a:endParaRPr sz="2000" b="1"/>
                    </a:p>
                  </a:txBody>
                  <a:tcPr marL="91425" marR="91425" marT="91425" marB="91425" anchor="ctr"/>
                </a:tc>
                <a:tc>
                  <a:txBody>
                    <a:bodyPr/>
                    <a:lstStyle/>
                    <a:p>
                      <a:pPr marL="0" lvl="0" indent="0" algn="ctr" rtl="0">
                        <a:spcBef>
                          <a:spcPts val="0"/>
                        </a:spcBef>
                        <a:spcAft>
                          <a:spcPts val="0"/>
                        </a:spcAft>
                        <a:buNone/>
                      </a:pPr>
                      <a:r>
                        <a:rPr lang="en" sz="2000" b="1"/>
                        <a:t>2</a:t>
                      </a:r>
                      <a:endParaRPr sz="2000" b="1"/>
                    </a:p>
                  </a:txBody>
                  <a:tcPr marL="91425" marR="91425" marT="91425" marB="91425" anchor="ctr"/>
                </a:tc>
                <a:tc>
                  <a:txBody>
                    <a:bodyPr/>
                    <a:lstStyle/>
                    <a:p>
                      <a:pPr marL="0" lvl="0" indent="0" algn="ctr" rtl="0">
                        <a:spcBef>
                          <a:spcPts val="0"/>
                        </a:spcBef>
                        <a:spcAft>
                          <a:spcPts val="0"/>
                        </a:spcAft>
                        <a:buNone/>
                      </a:pPr>
                      <a:r>
                        <a:rPr lang="en" sz="2000" b="1"/>
                        <a:t>3</a:t>
                      </a:r>
                      <a:endParaRPr sz="2000" b="1"/>
                    </a:p>
                  </a:txBody>
                  <a:tcPr marL="91425" marR="91425" marT="91425" marB="91425" anchor="ctr"/>
                </a:tc>
                <a:tc>
                  <a:txBody>
                    <a:bodyPr/>
                    <a:lstStyle/>
                    <a:p>
                      <a:pPr marL="0" lvl="0" indent="0" algn="ctr" rtl="0">
                        <a:spcBef>
                          <a:spcPts val="0"/>
                        </a:spcBef>
                        <a:spcAft>
                          <a:spcPts val="0"/>
                        </a:spcAft>
                        <a:buNone/>
                      </a:pPr>
                      <a:r>
                        <a:rPr lang="en" sz="2000" b="1"/>
                        <a:t>4</a:t>
                      </a:r>
                      <a:endParaRPr sz="2000" b="1"/>
                    </a:p>
                  </a:txBody>
                  <a:tcPr marL="91425" marR="91425" marT="91425" marB="91425" anchor="ctr"/>
                </a:tc>
                <a:tc>
                  <a:txBody>
                    <a:bodyPr/>
                    <a:lstStyle/>
                    <a:p>
                      <a:pPr marL="0" lvl="0" indent="0" algn="ctr" rtl="0">
                        <a:spcBef>
                          <a:spcPts val="0"/>
                        </a:spcBef>
                        <a:spcAft>
                          <a:spcPts val="0"/>
                        </a:spcAft>
                        <a:buNone/>
                      </a:pPr>
                      <a:r>
                        <a:rPr lang="en" sz="2000" b="1"/>
                        <a:t>5</a:t>
                      </a:r>
                      <a:endParaRPr sz="2000" b="1"/>
                    </a:p>
                  </a:txBody>
                  <a:tcPr marL="91425" marR="91425" marT="91425" marB="91425" anchor="ctr"/>
                </a:tc>
                <a:tc>
                  <a:txBody>
                    <a:bodyPr/>
                    <a:lstStyle/>
                    <a:p>
                      <a:pPr marL="0" lvl="0" indent="0" algn="ctr" rtl="0">
                        <a:spcBef>
                          <a:spcPts val="0"/>
                        </a:spcBef>
                        <a:spcAft>
                          <a:spcPts val="0"/>
                        </a:spcAft>
                        <a:buNone/>
                      </a:pPr>
                      <a:r>
                        <a:rPr lang="en" sz="2000" b="1"/>
                        <a:t>6</a:t>
                      </a:r>
                      <a:endParaRPr sz="2000" b="1"/>
                    </a:p>
                  </a:txBody>
                  <a:tcPr marL="91425" marR="91425" marT="91425" marB="91425" anchor="ctr"/>
                </a:tc>
                <a:tc>
                  <a:txBody>
                    <a:bodyPr/>
                    <a:lstStyle/>
                    <a:p>
                      <a:pPr marL="0" lvl="0" indent="0" algn="ctr" rtl="0">
                        <a:spcBef>
                          <a:spcPts val="0"/>
                        </a:spcBef>
                        <a:spcAft>
                          <a:spcPts val="0"/>
                        </a:spcAft>
                        <a:buNone/>
                      </a:pPr>
                      <a:r>
                        <a:rPr lang="en" sz="2000" b="1"/>
                        <a:t>7</a:t>
                      </a:r>
                      <a:endParaRPr sz="2000" b="1"/>
                    </a:p>
                  </a:txBody>
                  <a:tcPr marL="91425" marR="91425" marT="91425" marB="91425" anchor="ctr"/>
                </a:tc>
                <a:tc>
                  <a:txBody>
                    <a:bodyPr/>
                    <a:lstStyle/>
                    <a:p>
                      <a:pPr marL="0" lvl="0" indent="0" algn="ctr" rtl="0">
                        <a:spcBef>
                          <a:spcPts val="0"/>
                        </a:spcBef>
                        <a:spcAft>
                          <a:spcPts val="0"/>
                        </a:spcAft>
                        <a:buNone/>
                      </a:pPr>
                      <a:r>
                        <a:rPr lang="en" sz="2000" b="1"/>
                        <a:t>8</a:t>
                      </a:r>
                      <a:endParaRPr sz="2000" b="1"/>
                    </a:p>
                  </a:txBody>
                  <a:tcPr marL="91425" marR="91425" marT="91425" marB="91425" anchor="ctr"/>
                </a:tc>
                <a:tc>
                  <a:txBody>
                    <a:bodyPr/>
                    <a:lstStyle/>
                    <a:p>
                      <a:pPr marL="0" lvl="0" indent="0" algn="ctr" rtl="0">
                        <a:spcBef>
                          <a:spcPts val="0"/>
                        </a:spcBef>
                        <a:spcAft>
                          <a:spcPts val="0"/>
                        </a:spcAft>
                        <a:buNone/>
                      </a:pPr>
                      <a:r>
                        <a:rPr lang="en" sz="2000" b="1"/>
                        <a:t>9</a:t>
                      </a:r>
                      <a:endParaRPr sz="2000" b="1"/>
                    </a:p>
                  </a:txBody>
                  <a:tcPr marL="91425" marR="91425" marT="91425" marB="91425" anchor="ctr"/>
                </a:tc>
                <a:tc>
                  <a:txBody>
                    <a:bodyPr/>
                    <a:lstStyle/>
                    <a:p>
                      <a:pPr marL="0" lvl="0" indent="0" algn="ctr" rtl="0">
                        <a:spcBef>
                          <a:spcPts val="0"/>
                        </a:spcBef>
                        <a:spcAft>
                          <a:spcPts val="0"/>
                        </a:spcAft>
                        <a:buNone/>
                      </a:pPr>
                      <a:r>
                        <a:rPr lang="en" sz="2000" b="1"/>
                        <a:t>10</a:t>
                      </a:r>
                      <a:endParaRPr sz="2000" b="1"/>
                    </a:p>
                  </a:txBody>
                  <a:tcPr marL="91425" marR="91425" marT="91425" marB="91425" anchor="ctr"/>
                </a:tc>
                <a:extLst>
                  <a:ext uri="{0D108BD9-81ED-4DB2-BD59-A6C34878D82A}">
                    <a16:rowId xmlns:a16="http://schemas.microsoft.com/office/drawing/2014/main" val="10000"/>
                  </a:ext>
                </a:extLst>
              </a:tr>
              <a:tr h="1080575">
                <a:tc>
                  <a:txBody>
                    <a:bodyPr/>
                    <a:lstStyle/>
                    <a:p>
                      <a:pPr marL="0" lvl="0" indent="0" algn="ctr" rtl="0">
                        <a:spcBef>
                          <a:spcPts val="0"/>
                        </a:spcBef>
                        <a:spcAft>
                          <a:spcPts val="0"/>
                        </a:spcAft>
                        <a:buNone/>
                      </a:pPr>
                      <a:r>
                        <a:rPr lang="en" sz="1600" b="1"/>
                        <a:t>8:15 -</a:t>
                      </a:r>
                      <a:endParaRPr sz="1600" b="1"/>
                    </a:p>
                    <a:p>
                      <a:pPr marL="0" lvl="0" indent="0" algn="ctr" rtl="0">
                        <a:spcBef>
                          <a:spcPts val="0"/>
                        </a:spcBef>
                        <a:spcAft>
                          <a:spcPts val="0"/>
                        </a:spcAft>
                        <a:buNone/>
                      </a:pPr>
                      <a:r>
                        <a:rPr lang="en" sz="1600" b="1"/>
                        <a:t>8:22</a:t>
                      </a:r>
                      <a:endParaRPr sz="1600" b="1"/>
                    </a:p>
                  </a:txBody>
                  <a:tcPr marL="91425" marR="91425" marT="91425" marB="91425"/>
                </a:tc>
                <a:tc>
                  <a:txBody>
                    <a:bodyPr/>
                    <a:lstStyle/>
                    <a:p>
                      <a:pPr marL="0" lvl="0" indent="0" algn="ctr" rtl="0">
                        <a:spcBef>
                          <a:spcPts val="0"/>
                        </a:spcBef>
                        <a:spcAft>
                          <a:spcPts val="0"/>
                        </a:spcAft>
                        <a:buNone/>
                      </a:pPr>
                      <a:r>
                        <a:rPr lang="en" sz="1600" b="1"/>
                        <a:t>8:24-</a:t>
                      </a:r>
                      <a:endParaRPr sz="1600" b="1"/>
                    </a:p>
                    <a:p>
                      <a:pPr marL="0" lvl="0" indent="0" algn="ctr" rtl="0">
                        <a:spcBef>
                          <a:spcPts val="0"/>
                        </a:spcBef>
                        <a:spcAft>
                          <a:spcPts val="0"/>
                        </a:spcAft>
                        <a:buNone/>
                      </a:pPr>
                      <a:r>
                        <a:rPr lang="en" sz="1600" b="1"/>
                        <a:t>9:04</a:t>
                      </a:r>
                      <a:endParaRPr sz="1600" b="1"/>
                    </a:p>
                  </a:txBody>
                  <a:tcPr marL="91425" marR="91425" marT="91425" marB="91425"/>
                </a:tc>
                <a:tc>
                  <a:txBody>
                    <a:bodyPr/>
                    <a:lstStyle/>
                    <a:p>
                      <a:pPr marL="0" lvl="0" indent="0" algn="ctr" rtl="0">
                        <a:spcBef>
                          <a:spcPts val="0"/>
                        </a:spcBef>
                        <a:spcAft>
                          <a:spcPts val="0"/>
                        </a:spcAft>
                        <a:buNone/>
                      </a:pPr>
                      <a:r>
                        <a:rPr lang="en" sz="1600" b="1"/>
                        <a:t>9:06-</a:t>
                      </a:r>
                      <a:endParaRPr sz="1600" b="1"/>
                    </a:p>
                    <a:p>
                      <a:pPr marL="0" lvl="0" indent="0" algn="ctr" rtl="0">
                        <a:spcBef>
                          <a:spcPts val="0"/>
                        </a:spcBef>
                        <a:spcAft>
                          <a:spcPts val="0"/>
                        </a:spcAft>
                        <a:buNone/>
                      </a:pPr>
                      <a:r>
                        <a:rPr lang="en" sz="1600" b="1"/>
                        <a:t>9:46</a:t>
                      </a:r>
                      <a:endParaRPr sz="1600" b="1"/>
                    </a:p>
                  </a:txBody>
                  <a:tcPr marL="91425" marR="91425" marT="91425" marB="91425"/>
                </a:tc>
                <a:tc>
                  <a:txBody>
                    <a:bodyPr/>
                    <a:lstStyle/>
                    <a:p>
                      <a:pPr marL="0" lvl="0" indent="0" algn="ctr" rtl="0">
                        <a:spcBef>
                          <a:spcPts val="0"/>
                        </a:spcBef>
                        <a:spcAft>
                          <a:spcPts val="0"/>
                        </a:spcAft>
                        <a:buNone/>
                      </a:pPr>
                      <a:r>
                        <a:rPr lang="en" sz="1600" b="1"/>
                        <a:t>9:48 -</a:t>
                      </a:r>
                      <a:endParaRPr sz="1600" b="1"/>
                    </a:p>
                    <a:p>
                      <a:pPr marL="0" lvl="0" indent="0" algn="ctr" rtl="0">
                        <a:spcBef>
                          <a:spcPts val="0"/>
                        </a:spcBef>
                        <a:spcAft>
                          <a:spcPts val="0"/>
                        </a:spcAft>
                        <a:buNone/>
                      </a:pPr>
                      <a:r>
                        <a:rPr lang="en" sz="1600" b="1"/>
                        <a:t>10:28</a:t>
                      </a:r>
                      <a:endParaRPr sz="1600" b="1"/>
                    </a:p>
                  </a:txBody>
                  <a:tcPr marL="91425" marR="91425" marT="91425" marB="91425"/>
                </a:tc>
                <a:tc>
                  <a:txBody>
                    <a:bodyPr/>
                    <a:lstStyle/>
                    <a:p>
                      <a:pPr marL="0" lvl="0" indent="0" algn="ctr" rtl="0">
                        <a:spcBef>
                          <a:spcPts val="0"/>
                        </a:spcBef>
                        <a:spcAft>
                          <a:spcPts val="0"/>
                        </a:spcAft>
                        <a:buNone/>
                      </a:pPr>
                      <a:r>
                        <a:rPr lang="en" sz="1600" b="1"/>
                        <a:t>10:30 -</a:t>
                      </a:r>
                      <a:endParaRPr sz="1600" b="1"/>
                    </a:p>
                    <a:p>
                      <a:pPr marL="0" lvl="0" indent="0" algn="ctr" rtl="0">
                        <a:spcBef>
                          <a:spcPts val="0"/>
                        </a:spcBef>
                        <a:spcAft>
                          <a:spcPts val="0"/>
                        </a:spcAft>
                        <a:buNone/>
                      </a:pPr>
                      <a:r>
                        <a:rPr lang="en" sz="1600" b="1"/>
                        <a:t>11:10</a:t>
                      </a:r>
                      <a:endParaRPr sz="1600" b="1"/>
                    </a:p>
                    <a:p>
                      <a:pPr marL="0" lvl="0" indent="0" algn="ctr" rtl="0">
                        <a:spcBef>
                          <a:spcPts val="0"/>
                        </a:spcBef>
                        <a:spcAft>
                          <a:spcPts val="0"/>
                        </a:spcAft>
                        <a:buNone/>
                      </a:pPr>
                      <a:r>
                        <a:rPr lang="en" sz="1600" b="1"/>
                        <a:t>Lunch</a:t>
                      </a:r>
                      <a:endParaRPr sz="1600" b="1"/>
                    </a:p>
                  </a:txBody>
                  <a:tcPr marL="91425" marR="91425" marT="91425" marB="91425"/>
                </a:tc>
                <a:tc>
                  <a:txBody>
                    <a:bodyPr/>
                    <a:lstStyle/>
                    <a:p>
                      <a:pPr marL="0" lvl="0" indent="0" algn="ctr" rtl="0">
                        <a:spcBef>
                          <a:spcPts val="0"/>
                        </a:spcBef>
                        <a:spcAft>
                          <a:spcPts val="0"/>
                        </a:spcAft>
                        <a:buNone/>
                      </a:pPr>
                      <a:r>
                        <a:rPr lang="en" sz="1600" b="1"/>
                        <a:t>11:12 -</a:t>
                      </a:r>
                      <a:endParaRPr sz="1600" b="1"/>
                    </a:p>
                    <a:p>
                      <a:pPr marL="0" lvl="0" indent="0" algn="ctr" rtl="0">
                        <a:spcBef>
                          <a:spcPts val="0"/>
                        </a:spcBef>
                        <a:spcAft>
                          <a:spcPts val="0"/>
                        </a:spcAft>
                        <a:buNone/>
                      </a:pPr>
                      <a:r>
                        <a:rPr lang="en" sz="1600" b="1"/>
                        <a:t>11:52</a:t>
                      </a:r>
                      <a:endParaRPr sz="1600" b="1"/>
                    </a:p>
                    <a:p>
                      <a:pPr marL="0" lvl="0" indent="0" algn="ctr" rtl="0">
                        <a:spcBef>
                          <a:spcPts val="0"/>
                        </a:spcBef>
                        <a:spcAft>
                          <a:spcPts val="0"/>
                        </a:spcAft>
                        <a:buNone/>
                      </a:pPr>
                      <a:endParaRPr sz="1600" b="1"/>
                    </a:p>
                  </a:txBody>
                  <a:tcPr marL="91425" marR="91425" marT="91425" marB="91425"/>
                </a:tc>
                <a:tc>
                  <a:txBody>
                    <a:bodyPr/>
                    <a:lstStyle/>
                    <a:p>
                      <a:pPr marL="0" lvl="0" indent="0" algn="ctr" rtl="0">
                        <a:spcBef>
                          <a:spcPts val="0"/>
                        </a:spcBef>
                        <a:spcAft>
                          <a:spcPts val="0"/>
                        </a:spcAft>
                        <a:buNone/>
                      </a:pPr>
                      <a:r>
                        <a:rPr lang="en" sz="1600" b="1"/>
                        <a:t>11:54 -</a:t>
                      </a:r>
                      <a:endParaRPr sz="1600" b="1"/>
                    </a:p>
                    <a:p>
                      <a:pPr marL="0" lvl="0" indent="0" algn="ctr" rtl="0">
                        <a:spcBef>
                          <a:spcPts val="0"/>
                        </a:spcBef>
                        <a:spcAft>
                          <a:spcPts val="0"/>
                        </a:spcAft>
                        <a:buNone/>
                      </a:pPr>
                      <a:r>
                        <a:rPr lang="en" sz="1600" b="1"/>
                        <a:t>12:34</a:t>
                      </a:r>
                      <a:endParaRPr sz="1600" b="1"/>
                    </a:p>
                  </a:txBody>
                  <a:tcPr marL="91425" marR="91425" marT="91425" marB="91425"/>
                </a:tc>
                <a:tc>
                  <a:txBody>
                    <a:bodyPr/>
                    <a:lstStyle/>
                    <a:p>
                      <a:pPr marL="0" lvl="0" indent="0" algn="ctr" rtl="0">
                        <a:spcBef>
                          <a:spcPts val="0"/>
                        </a:spcBef>
                        <a:spcAft>
                          <a:spcPts val="0"/>
                        </a:spcAft>
                        <a:buNone/>
                      </a:pPr>
                      <a:r>
                        <a:rPr lang="en" sz="1600" b="1"/>
                        <a:t>12:36 -</a:t>
                      </a:r>
                      <a:endParaRPr sz="1600" b="1"/>
                    </a:p>
                    <a:p>
                      <a:pPr marL="0" lvl="0" indent="0" algn="ctr" rtl="0">
                        <a:spcBef>
                          <a:spcPts val="0"/>
                        </a:spcBef>
                        <a:spcAft>
                          <a:spcPts val="0"/>
                        </a:spcAft>
                        <a:buNone/>
                      </a:pPr>
                      <a:r>
                        <a:rPr lang="en" sz="1600" b="1"/>
                        <a:t>1:16</a:t>
                      </a:r>
                      <a:endParaRPr sz="1600" b="1"/>
                    </a:p>
                  </a:txBody>
                  <a:tcPr marL="91425" marR="91425" marT="91425" marB="91425"/>
                </a:tc>
                <a:tc>
                  <a:txBody>
                    <a:bodyPr/>
                    <a:lstStyle/>
                    <a:p>
                      <a:pPr marL="0" lvl="0" indent="0" algn="ctr" rtl="0">
                        <a:spcBef>
                          <a:spcPts val="0"/>
                        </a:spcBef>
                        <a:spcAft>
                          <a:spcPts val="0"/>
                        </a:spcAft>
                        <a:buNone/>
                      </a:pPr>
                      <a:r>
                        <a:rPr lang="en" sz="1600" b="1"/>
                        <a:t>1:18 -</a:t>
                      </a:r>
                      <a:endParaRPr sz="1600" b="1"/>
                    </a:p>
                    <a:p>
                      <a:pPr marL="0" lvl="0" indent="0" algn="ctr" rtl="0">
                        <a:spcBef>
                          <a:spcPts val="0"/>
                        </a:spcBef>
                        <a:spcAft>
                          <a:spcPts val="0"/>
                        </a:spcAft>
                        <a:buNone/>
                      </a:pPr>
                      <a:r>
                        <a:rPr lang="en" sz="1600" b="1"/>
                        <a:t>1:58</a:t>
                      </a:r>
                      <a:endParaRPr sz="1600" b="1"/>
                    </a:p>
                  </a:txBody>
                  <a:tcPr marL="91425" marR="91425" marT="91425" marB="91425"/>
                </a:tc>
                <a:tc>
                  <a:txBody>
                    <a:bodyPr/>
                    <a:lstStyle/>
                    <a:p>
                      <a:pPr marL="0" lvl="0" indent="0" algn="ctr" rtl="0">
                        <a:spcBef>
                          <a:spcPts val="0"/>
                        </a:spcBef>
                        <a:spcAft>
                          <a:spcPts val="0"/>
                        </a:spcAft>
                        <a:buNone/>
                      </a:pPr>
                      <a:r>
                        <a:rPr lang="en" sz="1600" b="1"/>
                        <a:t>2:00 -</a:t>
                      </a:r>
                      <a:endParaRPr sz="1600" b="1"/>
                    </a:p>
                    <a:p>
                      <a:pPr marL="0" lvl="0" indent="0" algn="ctr" rtl="0">
                        <a:spcBef>
                          <a:spcPts val="0"/>
                        </a:spcBef>
                        <a:spcAft>
                          <a:spcPts val="0"/>
                        </a:spcAft>
                        <a:buNone/>
                      </a:pPr>
                      <a:r>
                        <a:rPr lang="en" sz="1600" b="1"/>
                        <a:t>2:40</a:t>
                      </a:r>
                      <a:endParaRPr sz="1600" b="1"/>
                    </a:p>
                  </a:txBody>
                  <a:tcPr marL="91425" marR="91425" marT="91425" marB="91425"/>
                </a:tc>
                <a:tc>
                  <a:txBody>
                    <a:bodyPr/>
                    <a:lstStyle/>
                    <a:p>
                      <a:pPr marL="0" lvl="0" indent="0" algn="ctr" rtl="0">
                        <a:spcBef>
                          <a:spcPts val="0"/>
                        </a:spcBef>
                        <a:spcAft>
                          <a:spcPts val="0"/>
                        </a:spcAft>
                        <a:buNone/>
                      </a:pPr>
                      <a:r>
                        <a:rPr lang="en" sz="1600" b="1"/>
                        <a:t>2:42 -</a:t>
                      </a:r>
                      <a:endParaRPr sz="1600" b="1"/>
                    </a:p>
                    <a:p>
                      <a:pPr marL="0" lvl="0" indent="0" algn="ctr" rtl="0">
                        <a:spcBef>
                          <a:spcPts val="0"/>
                        </a:spcBef>
                        <a:spcAft>
                          <a:spcPts val="0"/>
                        </a:spcAft>
                        <a:buNone/>
                      </a:pPr>
                      <a:r>
                        <a:rPr lang="en" sz="1600" b="1"/>
                        <a:t>3:22</a:t>
                      </a:r>
                      <a:endParaRPr sz="1600" b="1"/>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5"/>
        <p:cNvGrpSpPr/>
        <p:nvPr/>
      </p:nvGrpSpPr>
      <p:grpSpPr>
        <a:xfrm>
          <a:off x="0" y="0"/>
          <a:ext cx="0" cy="0"/>
          <a:chOff x="0" y="0"/>
          <a:chExt cx="0" cy="0"/>
        </a:xfrm>
      </p:grpSpPr>
      <p:sp>
        <p:nvSpPr>
          <p:cNvPr id="126" name="Google Shape;126;p21"/>
          <p:cNvSpPr txBox="1">
            <a:spLocks noGrp="1"/>
          </p:cNvSpPr>
          <p:nvPr>
            <p:ph type="subTitle" idx="1"/>
          </p:nvPr>
        </p:nvSpPr>
        <p:spPr>
          <a:xfrm>
            <a:off x="261000" y="801075"/>
            <a:ext cx="8827500" cy="2810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8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8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800">
              <a:solidFill>
                <a:srgbClr val="000000"/>
              </a:solidFill>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2700">
                <a:solidFill>
                  <a:srgbClr val="980000"/>
                </a:solidFill>
                <a:latin typeface="Amatic SC"/>
                <a:ea typeface="Amatic SC"/>
                <a:cs typeface="Amatic SC"/>
                <a:sym typeface="Amatic SC"/>
              </a:rPr>
              <a:t>MR. JAYME ALVES-FILHO (PE/HEALTH)</a:t>
            </a:r>
            <a:endParaRPr sz="2700">
              <a:solidFill>
                <a:srgbClr val="980000"/>
              </a:solidFill>
              <a:latin typeface="Amatic SC"/>
              <a:ea typeface="Amatic SC"/>
              <a:cs typeface="Amatic SC"/>
              <a:sym typeface="Amatic SC"/>
            </a:endParaRPr>
          </a:p>
          <a:p>
            <a:pPr marL="0" lvl="0" indent="0" algn="ctr" rtl="0">
              <a:lnSpc>
                <a:spcPct val="115000"/>
              </a:lnSpc>
              <a:spcBef>
                <a:spcPts val="1000"/>
              </a:spcBef>
              <a:spcAft>
                <a:spcPts val="0"/>
              </a:spcAft>
              <a:buNone/>
            </a:pPr>
            <a:r>
              <a:rPr lang="en" sz="2700">
                <a:solidFill>
                  <a:srgbClr val="980000"/>
                </a:solidFill>
                <a:latin typeface="Amatic SC"/>
                <a:ea typeface="Amatic SC"/>
                <a:cs typeface="Amatic SC"/>
                <a:sym typeface="Amatic SC"/>
              </a:rPr>
              <a:t>MR. PHILIPPE ARMAND (MATHEMATICS)</a:t>
            </a:r>
            <a:endParaRPr sz="2700">
              <a:solidFill>
                <a:srgbClr val="980000"/>
              </a:solidFill>
              <a:latin typeface="Amatic SC"/>
              <a:ea typeface="Amatic SC"/>
              <a:cs typeface="Amatic SC"/>
              <a:sym typeface="Amatic SC"/>
            </a:endParaRPr>
          </a:p>
          <a:p>
            <a:pPr marL="0" lvl="0" indent="0" algn="ctr" rtl="0">
              <a:lnSpc>
                <a:spcPct val="115000"/>
              </a:lnSpc>
              <a:spcBef>
                <a:spcPts val="1000"/>
              </a:spcBef>
              <a:spcAft>
                <a:spcPts val="0"/>
              </a:spcAft>
              <a:buNone/>
            </a:pPr>
            <a:r>
              <a:rPr lang="en" sz="2700">
                <a:solidFill>
                  <a:srgbClr val="980000"/>
                </a:solidFill>
                <a:latin typeface="Amatic SC"/>
                <a:ea typeface="Amatic SC"/>
                <a:cs typeface="Amatic SC"/>
                <a:sym typeface="Amatic SC"/>
              </a:rPr>
              <a:t>DR. ANAND MHATRE (BIOLOGY)</a:t>
            </a:r>
            <a:endParaRPr sz="2700">
              <a:solidFill>
                <a:srgbClr val="980000"/>
              </a:solidFill>
              <a:latin typeface="Amatic SC"/>
              <a:ea typeface="Amatic SC"/>
              <a:cs typeface="Amatic SC"/>
              <a:sym typeface="Amatic SC"/>
            </a:endParaRPr>
          </a:p>
          <a:p>
            <a:pPr marL="0" lvl="0" indent="0" algn="ctr" rtl="0">
              <a:lnSpc>
                <a:spcPct val="115000"/>
              </a:lnSpc>
              <a:spcBef>
                <a:spcPts val="1000"/>
              </a:spcBef>
              <a:spcAft>
                <a:spcPts val="0"/>
              </a:spcAft>
              <a:buNone/>
            </a:pPr>
            <a:r>
              <a:rPr lang="en" sz="2700">
                <a:solidFill>
                  <a:srgbClr val="980000"/>
                </a:solidFill>
                <a:latin typeface="Amatic SC"/>
                <a:ea typeface="Amatic SC"/>
                <a:cs typeface="Amatic SC"/>
                <a:sym typeface="Amatic SC"/>
              </a:rPr>
              <a:t>DR. JAYA SRINIVASAN (CHEMISTRY)</a:t>
            </a:r>
            <a:endParaRPr sz="2700">
              <a:solidFill>
                <a:srgbClr val="980000"/>
              </a:solidFill>
              <a:latin typeface="Amatic SC"/>
              <a:ea typeface="Amatic SC"/>
              <a:cs typeface="Amatic SC"/>
              <a:sym typeface="Amatic SC"/>
            </a:endParaRPr>
          </a:p>
          <a:p>
            <a:pPr marL="0" lvl="0" indent="0" algn="l" rtl="0">
              <a:lnSpc>
                <a:spcPct val="115000"/>
              </a:lnSpc>
              <a:spcBef>
                <a:spcPts val="1000"/>
              </a:spcBef>
              <a:spcAft>
                <a:spcPts val="0"/>
              </a:spcAft>
              <a:buNone/>
            </a:pPr>
            <a:endParaRPr sz="20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2400">
              <a:solidFill>
                <a:srgbClr val="222222"/>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 sz="1100" b="0">
                <a:solidFill>
                  <a:srgbClr val="222222"/>
                </a:solidFill>
                <a:latin typeface="Arial"/>
                <a:ea typeface="Arial"/>
                <a:cs typeface="Arial"/>
                <a:sym typeface="Arial"/>
              </a:rPr>
              <a:t>  </a:t>
            </a:r>
            <a:endParaRPr sz="1100" b="0">
              <a:solidFill>
                <a:srgbClr val="222222"/>
              </a:solidFill>
              <a:latin typeface="Arial"/>
              <a:ea typeface="Arial"/>
              <a:cs typeface="Arial"/>
              <a:sym typeface="Arial"/>
            </a:endParaRPr>
          </a:p>
          <a:p>
            <a:pPr marL="0" lvl="0" indent="0" algn="l" rtl="0">
              <a:lnSpc>
                <a:spcPct val="115000"/>
              </a:lnSpc>
              <a:spcBef>
                <a:spcPts val="1000"/>
              </a:spcBef>
              <a:spcAft>
                <a:spcPts val="1000"/>
              </a:spcAft>
              <a:buNone/>
            </a:pPr>
            <a:endParaRPr/>
          </a:p>
        </p:txBody>
      </p:sp>
      <p:pic>
        <p:nvPicPr>
          <p:cNvPr id="127" name="Google Shape;127;p21"/>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128" name="Google Shape;128;p21"/>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21"/>
          <p:cNvSpPr txBox="1"/>
          <p:nvPr/>
        </p:nvSpPr>
        <p:spPr>
          <a:xfrm>
            <a:off x="3444500" y="3780025"/>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30" name="Google Shape;130;p21"/>
          <p:cNvSpPr txBox="1">
            <a:spLocks noGrp="1"/>
          </p:cNvSpPr>
          <p:nvPr>
            <p:ph type="ctrTitle"/>
          </p:nvPr>
        </p:nvSpPr>
        <p:spPr>
          <a:xfrm>
            <a:off x="55500" y="111550"/>
            <a:ext cx="9033000" cy="51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NEW FACULTY/STAFF, 2020-2021</a:t>
            </a:r>
            <a:endParaRPr sz="4800">
              <a:solidFill>
                <a:srgbClr val="98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4"/>
        <p:cNvGrpSpPr/>
        <p:nvPr/>
      </p:nvGrpSpPr>
      <p:grpSpPr>
        <a:xfrm>
          <a:off x="0" y="0"/>
          <a:ext cx="0" cy="0"/>
          <a:chOff x="0" y="0"/>
          <a:chExt cx="0" cy="0"/>
        </a:xfrm>
      </p:grpSpPr>
      <p:sp>
        <p:nvSpPr>
          <p:cNvPr id="135" name="Google Shape;135;p22"/>
          <p:cNvSpPr txBox="1">
            <a:spLocks noGrp="1"/>
          </p:cNvSpPr>
          <p:nvPr>
            <p:ph type="subTitle" idx="1"/>
          </p:nvPr>
        </p:nvSpPr>
        <p:spPr>
          <a:xfrm>
            <a:off x="0" y="1127500"/>
            <a:ext cx="8827500" cy="1597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000000"/>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2400">
              <a:solidFill>
                <a:srgbClr val="222222"/>
              </a:solidFill>
              <a:latin typeface="Trebuchet MS"/>
              <a:ea typeface="Trebuchet MS"/>
              <a:cs typeface="Trebuchet MS"/>
              <a:sym typeface="Trebuchet MS"/>
            </a:endParaRPr>
          </a:p>
          <a:p>
            <a:pPr marL="0" lvl="0" indent="0" algn="ctr" rtl="0">
              <a:lnSpc>
                <a:spcPct val="115000"/>
              </a:lnSpc>
              <a:spcBef>
                <a:spcPts val="1000"/>
              </a:spcBef>
              <a:spcAft>
                <a:spcPts val="0"/>
              </a:spcAft>
              <a:buNone/>
            </a:pPr>
            <a:r>
              <a:rPr lang="en" sz="4800">
                <a:latin typeface="Trebuchet MS"/>
                <a:ea typeface="Trebuchet MS"/>
                <a:cs typeface="Trebuchet MS"/>
                <a:sym typeface="Trebuchet MS"/>
              </a:rPr>
              <a:t>100% ATTENDANCE</a:t>
            </a:r>
            <a:endParaRPr sz="4800">
              <a:latin typeface="Trebuchet MS"/>
              <a:ea typeface="Trebuchet MS"/>
              <a:cs typeface="Trebuchet MS"/>
              <a:sym typeface="Trebuchet MS"/>
            </a:endParaRPr>
          </a:p>
          <a:p>
            <a:pPr marL="0" lvl="0" indent="0" algn="ctr" rtl="0">
              <a:lnSpc>
                <a:spcPct val="115000"/>
              </a:lnSpc>
              <a:spcBef>
                <a:spcPts val="1000"/>
              </a:spcBef>
              <a:spcAft>
                <a:spcPts val="1000"/>
              </a:spcAft>
              <a:buNone/>
            </a:pPr>
            <a:r>
              <a:rPr lang="en" sz="4800">
                <a:latin typeface="Trebuchet MS"/>
                <a:ea typeface="Trebuchet MS"/>
                <a:cs typeface="Trebuchet MS"/>
                <a:sym typeface="Trebuchet MS"/>
              </a:rPr>
              <a:t> EVERY DAY MATTERS!</a:t>
            </a:r>
            <a:endParaRPr sz="4800">
              <a:latin typeface="Trebuchet MS"/>
              <a:ea typeface="Trebuchet MS"/>
              <a:cs typeface="Trebuchet MS"/>
              <a:sym typeface="Trebuchet MS"/>
            </a:endParaRPr>
          </a:p>
        </p:txBody>
      </p:sp>
      <p:pic>
        <p:nvPicPr>
          <p:cNvPr id="136" name="Google Shape;136;p22"/>
          <p:cNvPicPr preferRelativeResize="0"/>
          <p:nvPr/>
        </p:nvPicPr>
        <p:blipFill>
          <a:blip r:embed="rId3">
            <a:alphaModFix/>
          </a:blip>
          <a:stretch>
            <a:fillRect/>
          </a:stretch>
        </p:blipFill>
        <p:spPr>
          <a:xfrm>
            <a:off x="-2" y="3840100"/>
            <a:ext cx="3370703" cy="1185450"/>
          </a:xfrm>
          <a:prstGeom prst="rect">
            <a:avLst/>
          </a:prstGeom>
          <a:noFill/>
          <a:ln>
            <a:noFill/>
          </a:ln>
        </p:spPr>
      </p:pic>
      <p:sp>
        <p:nvSpPr>
          <p:cNvPr id="137" name="Google Shape;137;p22"/>
          <p:cNvSpPr txBox="1"/>
          <p:nvPr/>
        </p:nvSpPr>
        <p:spPr>
          <a:xfrm>
            <a:off x="4122600" y="3722275"/>
            <a:ext cx="4965900" cy="14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22"/>
          <p:cNvSpPr txBox="1"/>
          <p:nvPr/>
        </p:nvSpPr>
        <p:spPr>
          <a:xfrm>
            <a:off x="3444500" y="3840100"/>
            <a:ext cx="5487000" cy="1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A61C00"/>
                </a:solidFill>
                <a:latin typeface="Alfa Slab One"/>
                <a:ea typeface="Alfa Slab One"/>
                <a:cs typeface="Alfa Slab One"/>
                <a:sym typeface="Alfa Slab One"/>
              </a:rPr>
              <a:t>BARD HIGH SCHOOL EARLY COLLEGE NEWARK</a:t>
            </a:r>
            <a:endParaRPr sz="2400">
              <a:solidFill>
                <a:srgbClr val="A61C00"/>
              </a:solidFill>
              <a:latin typeface="Alfa Slab One"/>
              <a:ea typeface="Alfa Slab One"/>
              <a:cs typeface="Alfa Slab One"/>
              <a:sym typeface="Alfa Slab One"/>
            </a:endParaRPr>
          </a:p>
          <a:p>
            <a:pPr marL="0" lvl="0" indent="0" algn="ctr" rtl="0">
              <a:spcBef>
                <a:spcPts val="0"/>
              </a:spcBef>
              <a:spcAft>
                <a:spcPts val="0"/>
              </a:spcAft>
              <a:buNone/>
            </a:pPr>
            <a:r>
              <a:rPr lang="en" sz="2400" b="1" i="1">
                <a:solidFill>
                  <a:srgbClr val="434343"/>
                </a:solidFill>
                <a:latin typeface="Trebuchet MS"/>
                <a:ea typeface="Trebuchet MS"/>
                <a:cs typeface="Trebuchet MS"/>
                <a:sym typeface="Trebuchet MS"/>
              </a:rPr>
              <a:t>Building an Intellectual Community</a:t>
            </a:r>
            <a:endParaRPr sz="2400" b="1" i="1">
              <a:solidFill>
                <a:srgbClr val="434343"/>
              </a:solidFill>
              <a:latin typeface="Trebuchet MS"/>
              <a:ea typeface="Trebuchet MS"/>
              <a:cs typeface="Trebuchet MS"/>
              <a:sym typeface="Trebuchet MS"/>
            </a:endParaRPr>
          </a:p>
        </p:txBody>
      </p:sp>
      <p:sp>
        <p:nvSpPr>
          <p:cNvPr id="139" name="Google Shape;139;p22"/>
          <p:cNvSpPr txBox="1">
            <a:spLocks noGrp="1"/>
          </p:cNvSpPr>
          <p:nvPr>
            <p:ph type="ctrTitle"/>
          </p:nvPr>
        </p:nvSpPr>
        <p:spPr>
          <a:xfrm>
            <a:off x="55500" y="113450"/>
            <a:ext cx="9033000" cy="7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rgbClr val="980000"/>
                </a:solidFill>
              </a:rPr>
              <a:t>BHSEC - Newark ATTENDANCE POLICY</a:t>
            </a:r>
            <a:endParaRPr sz="4800">
              <a:solidFill>
                <a:srgbClr val="980000"/>
              </a:solidFill>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877</Words>
  <Application>Microsoft Macintosh PowerPoint</Application>
  <PresentationFormat>On-screen Show (16:9)</PresentationFormat>
  <Paragraphs>166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Trebuchet MS</vt:lpstr>
      <vt:lpstr>Amatic SC</vt:lpstr>
      <vt:lpstr>Source Code Pro</vt:lpstr>
      <vt:lpstr>Alfa Slab One</vt:lpstr>
      <vt:lpstr>Arial</vt:lpstr>
      <vt:lpstr>Beach Day</vt:lpstr>
      <vt:lpstr>10th &amp; 9th GRADE  STUDENT ORIENTATION</vt:lpstr>
      <vt:lpstr>Remote Learning</vt:lpstr>
      <vt:lpstr>Remote Learning ETIQUETTE</vt:lpstr>
      <vt:lpstr>IN-PERSON INGRESS PROCEDURES</vt:lpstr>
      <vt:lpstr>IN-PERSON HEALTH &amp; SAFETY PROTOCOLS</vt:lpstr>
      <vt:lpstr>IN-PERSON HEALTH &amp; SAFETY PROTOCOLS</vt:lpstr>
      <vt:lpstr>Bell Schedule</vt:lpstr>
      <vt:lpstr>BHSEC - Newark NEW FACULTY/STAFF, 2020-2021</vt:lpstr>
      <vt:lpstr>BHSEC - Newark ATTENDANCE POLICY</vt:lpstr>
      <vt:lpstr>Q1  SY20-21 GRADING</vt:lpstr>
      <vt:lpstr>BHSEC - Newark </vt:lpstr>
      <vt:lpstr>BHSEC - Newark </vt:lpstr>
      <vt:lpstr>Requirements for HS Diploma</vt:lpstr>
      <vt:lpstr>BHSEC - Newark UPCOMING ASSESSMENT DATES</vt:lpstr>
      <vt:lpstr>BHSEC - Newark UPCOMING DISTRIBUTION DATES</vt:lpstr>
      <vt:lpstr>BHSEC - Newark SUPPORT STAFF</vt:lpstr>
      <vt:lpstr>BHSEC - Newark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&amp; 9th GRADE  STUDENT ORIENTATION</dc:title>
  <cp:lastModifiedBy>Joanne Baron</cp:lastModifiedBy>
  <cp:revision>1</cp:revision>
  <dcterms:modified xsi:type="dcterms:W3CDTF">2020-08-27T18:19:41Z</dcterms:modified>
</cp:coreProperties>
</file>